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98" r:id="rId4"/>
    <p:sldId id="296" r:id="rId5"/>
    <p:sldId id="302" r:id="rId6"/>
    <p:sldId id="299" r:id="rId7"/>
    <p:sldId id="300" r:id="rId8"/>
    <p:sldId id="301" r:id="rId9"/>
    <p:sldId id="297" r:id="rId10"/>
    <p:sldId id="304" r:id="rId11"/>
    <p:sldId id="305" r:id="rId12"/>
    <p:sldId id="306" r:id="rId13"/>
    <p:sldId id="307" r:id="rId14"/>
    <p:sldId id="295" r:id="rId15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000000"/>
          </p15:clr>
        </p15:guide>
        <p15:guide id="2" pos="2902" userDrawn="1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0" y="102"/>
      </p:cViewPr>
      <p:guideLst>
        <p:guide orient="horz" pos="2176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O:\&#1062;&#1069;&#1053;&#1054;\&#1044;&#1072;&#1085;&#1085;&#1099;&#1077;%20&#1076;&#1083;&#1103;%20&#1087;&#1088;&#1077;&#1079;&#1099;%2027.06.2025%20_%20&#1073;&#1086;&#1083;&#1100;&#1096;&#1080;&#1077;%20&#1088;&#1077;&#1075;&#1080;&#1086;&#1085;&#1099;%20+%20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973684210526299E-2"/>
          <c:y val="4.7453703703703699E-2"/>
          <c:w val="0.79657894736842105"/>
          <c:h val="0.83712962962963"/>
        </c:manualLayout>
      </c:layout>
      <c:lineChart>
        <c:grouping val="standard"/>
        <c:varyColors val="0"/>
        <c:ser>
          <c:idx val="0"/>
          <c:order val="0"/>
          <c:tx>
            <c:strRef>
              <c:f>'[Данные для презы 27.06.2025 _ большие регионы + 2024.xlsx]всего за все годы'!$B$4</c:f>
              <c:strCache>
                <c:ptCount val="1"/>
                <c:pt idx="0">
                  <c:v>бак</c:v>
                </c:pt>
              </c:strCache>
            </c:strRef>
          </c:tx>
          <c:spPr>
            <a:ln w="28575" cap="rnd">
              <a:gradFill>
                <a:gsLst>
                  <a:gs pos="100000">
                    <a:schemeClr val="accent1"/>
                  </a:gs>
                  <a:gs pos="0">
                    <a:schemeClr val="accent1">
                      <a:hueOff val="-1670000"/>
                    </a:schemeClr>
                  </a:gs>
                </a:gsLst>
                <a:lin ang="0" scaled="1"/>
              </a:gra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cap="none" spc="0" normalizeH="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+mn-lt"/>
                    <a:ea typeface="+Основной текст (восточно-азиат" charset="0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'[Данные для презы 27.06.2025 _ большие регионы + 2024.xlsx]всего за все годы'!$C$3:$H$3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'[Данные для презы 27.06.2025 _ большие регионы + 2024.xlsx]всего за все годы'!$C$4:$H$4</c:f>
              <c:numCache>
                <c:formatCode>General</c:formatCode>
                <c:ptCount val="6"/>
                <c:pt idx="0">
                  <c:v>171517</c:v>
                </c:pt>
                <c:pt idx="1">
                  <c:v>175178</c:v>
                </c:pt>
                <c:pt idx="2">
                  <c:v>175287</c:v>
                </c:pt>
                <c:pt idx="3">
                  <c:v>185089</c:v>
                </c:pt>
                <c:pt idx="4">
                  <c:v>180074</c:v>
                </c:pt>
                <c:pt idx="5">
                  <c:v>194150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E3F-4503-AE06-8E73CD246EC7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+ 2024.xlsx]всего за все годы'!$B$5</c:f>
              <c:strCache>
                <c:ptCount val="1"/>
                <c:pt idx="0">
                  <c:v>спец</c:v>
                </c:pt>
              </c:strCache>
            </c:strRef>
          </c:tx>
          <c:spPr>
            <a:ln w="28575" cap="rnd">
              <a:gradFill>
                <a:gsLst>
                  <a:gs pos="100000">
                    <a:schemeClr val="accent2"/>
                  </a:gs>
                  <a:gs pos="0">
                    <a:schemeClr val="accent2">
                      <a:hueOff val="-1670000"/>
                    </a:schemeClr>
                  </a:gs>
                </a:gsLst>
                <a:lin ang="0" scaled="1"/>
              </a:gra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cap="none" spc="0" normalizeH="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+mn-lt"/>
                    <a:ea typeface="+Основной текст (восточно-азиат" charset="0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'[Данные для презы 27.06.2025 _ большие регионы + 2024.xlsx]всего за все годы'!$C$3:$H$3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'[Данные для презы 27.06.2025 _ большие регионы + 2024.xlsx]всего за все годы'!$C$5:$H$5</c:f>
              <c:numCache>
                <c:formatCode>General</c:formatCode>
                <c:ptCount val="6"/>
                <c:pt idx="0">
                  <c:v>64815</c:v>
                </c:pt>
                <c:pt idx="1">
                  <c:v>72705</c:v>
                </c:pt>
                <c:pt idx="2">
                  <c:v>76812</c:v>
                </c:pt>
                <c:pt idx="3">
                  <c:v>85446</c:v>
                </c:pt>
                <c:pt idx="4">
                  <c:v>92535</c:v>
                </c:pt>
                <c:pt idx="5">
                  <c:v>95996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DE3F-4503-AE06-8E73CD246EC7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+ 2024.xlsx]всего за все годы'!$B$6</c:f>
              <c:strCache>
                <c:ptCount val="1"/>
                <c:pt idx="0">
                  <c:v>маг</c:v>
                </c:pt>
              </c:strCache>
            </c:strRef>
          </c:tx>
          <c:spPr>
            <a:ln w="28575" cap="rnd">
              <a:gradFill>
                <a:gsLst>
                  <a:gs pos="100000">
                    <a:schemeClr val="accent3"/>
                  </a:gs>
                  <a:gs pos="0">
                    <a:schemeClr val="accent3">
                      <a:hueOff val="-1670000"/>
                    </a:schemeClr>
                  </a:gs>
                </a:gsLst>
                <a:lin ang="0" scaled="1"/>
              </a:gra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7.8947368421052599E-3"/>
                  <c:y val="0.100694444444444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758551307847096E-2"/>
                      <c:h val="6.73306359580869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E3F-4503-AE06-8E73CD246EC7}"/>
                </c:ext>
              </c:extLst>
            </c:dLbl>
            <c:dLbl>
              <c:idx val="1"/>
              <c:layout>
                <c:manualLayout>
                  <c:x val="1.04442444138514E-3"/>
                  <c:y val="7.0076641767817999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3F-4503-AE06-8E73CD246EC7}"/>
                </c:ext>
              </c:extLst>
            </c:dLbl>
            <c:dLbl>
              <c:idx val="2"/>
              <c:layout>
                <c:manualLayout>
                  <c:x val="-1.9736842105263202E-3"/>
                  <c:y val="0.118055555555556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120221327967804E-2"/>
                      <c:h val="6.50482415188296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E3F-4503-AE06-8E73CD246EC7}"/>
                </c:ext>
              </c:extLst>
            </c:dLbl>
            <c:dLbl>
              <c:idx val="3"/>
              <c:layout>
                <c:manualLayout>
                  <c:x val="-2.9029439796675002E-3"/>
                  <c:y val="0.100730106857558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6398390342052305E-2"/>
                      <c:h val="4.45066915655151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E3F-4503-AE06-8E73CD246EC7}"/>
                </c:ext>
              </c:extLst>
            </c:dLbl>
            <c:dLbl>
              <c:idx val="4"/>
              <c:layout>
                <c:manualLayout>
                  <c:x val="-7.8947368421052599E-3"/>
                  <c:y val="0.11111111111111099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548289738430595E-2"/>
                      <c:h val="6.224712107065050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DE3F-4503-AE06-8E73CD246EC7}"/>
                </c:ext>
              </c:extLst>
            </c:dLbl>
            <c:dLbl>
              <c:idx val="5"/>
              <c:layout>
                <c:manualLayout>
                  <c:x val="-1.18421052631579E-2"/>
                  <c:y val="0.114583333333333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308853118712296E-2"/>
                      <c:h val="6.70194003527336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E3F-4503-AE06-8E73CD246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cap="none" spc="0" normalizeH="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+mn-lt"/>
                    <a:ea typeface="+Основной текст (восточно-азиат" charset="0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'[Данные для презы 27.06.2025 _ большие регионы + 2024.xlsx]всего за все годы'!$C$3:$H$3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'[Данные для презы 27.06.2025 _ большие регионы + 2024.xlsx]всего за все годы'!$C$6:$H$6</c:f>
              <c:numCache>
                <c:formatCode>General</c:formatCode>
                <c:ptCount val="6"/>
                <c:pt idx="0">
                  <c:v>30452</c:v>
                </c:pt>
                <c:pt idx="1">
                  <c:v>33332</c:v>
                </c:pt>
                <c:pt idx="2">
                  <c:v>36582</c:v>
                </c:pt>
                <c:pt idx="3">
                  <c:v>41006</c:v>
                </c:pt>
                <c:pt idx="4">
                  <c:v>42091</c:v>
                </c:pt>
                <c:pt idx="5">
                  <c:v>42572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DE3F-4503-AE06-8E73CD246EC7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+ 2024.xlsx]всего за все годы'!$B$7</c:f>
              <c:strCache>
                <c:ptCount val="1"/>
                <c:pt idx="0">
                  <c:v>всего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cap="none" spc="0" normalizeH="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uFill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uFill>
                    <a:latin typeface="+mn-lt"/>
                    <a:ea typeface="+Основной текст (восточно-азиат" charset="0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'[Данные для презы 27.06.2025 _ большие регионы + 2024.xlsx]всего за все годы'!$C$3:$H$3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'[Данные для презы 27.06.2025 _ большие регионы + 2024.xlsx]всего за все годы'!$C$7:$H$7</c:f>
              <c:numCache>
                <c:formatCode>General</c:formatCode>
                <c:ptCount val="6"/>
                <c:pt idx="0">
                  <c:v>266784</c:v>
                </c:pt>
                <c:pt idx="1">
                  <c:v>281215</c:v>
                </c:pt>
                <c:pt idx="2">
                  <c:v>288681</c:v>
                </c:pt>
                <c:pt idx="3">
                  <c:v>311541</c:v>
                </c:pt>
                <c:pt idx="4">
                  <c:v>314700</c:v>
                </c:pt>
                <c:pt idx="5">
                  <c:v>332718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DE3F-4503-AE06-8E73CD246E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55936540"/>
        <c:axId val="216053429"/>
      </c:lineChart>
      <c:catAx>
        <c:axId val="3559365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Основной текст (восточно-азиат" charset="0"/>
                <a:cs typeface="+mn-cs"/>
              </a:defRPr>
            </a:pPr>
            <a:endParaRPr lang="ru-RU"/>
          </a:p>
        </c:txPr>
        <c:crossAx val="216053429"/>
        <c:crosses val="autoZero"/>
        <c:auto val="1"/>
        <c:lblAlgn val="ctr"/>
        <c:lblOffset val="100"/>
        <c:noMultiLvlLbl val="0"/>
      </c:catAx>
      <c:valAx>
        <c:axId val="21605342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559365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Основной текст (восточно-азиат" charset="0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Основной текст (восточно-азиат" charset="0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Основной текст (восточно-азиат" charset="0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ru-RU"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Основной текст (восточно-азиат" charset="0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88493460764587495"/>
          <c:y val="0.405851229380641"/>
          <c:w val="0.107520120724346"/>
          <c:h val="0.17439568419960599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chemeClr val="tx1">
                    <a:lumMod val="65000"/>
                    <a:lumOff val="35000"/>
                  </a:schemeClr>
                </a:solidFill>
              </a:uFill>
              <a:latin typeface="+mn-lt"/>
              <a:ea typeface="+Основной текст (восточно-азиат" charset="0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af44818-8cfa-4bc8-a16b-0f5fe8975ef8}"/>
      </c:ext>
    </c:extLst>
  </c:chart>
  <c:spPr>
    <a:gradFill flip="none" rotWithShape="1"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0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+ 2024.xlsx]общая численность'!$C$2:$C$3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численность'!$C$4:$C$56</c:f>
            </c:numRef>
          </c:val>
          <c:extLst>
            <c:ext xmlns:c16="http://schemas.microsoft.com/office/drawing/2014/chart" uri="{C3380CC4-5D6E-409C-BE32-E72D297353CC}">
              <c16:uniqueId val="{00000000-0D68-45CA-A07D-0496F8C2D8F2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+ 2024.xlsx]общая численность'!$D$2:$D$3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численность'!$D$4:$D$56</c:f>
            </c:numRef>
          </c:val>
          <c:extLst>
            <c:ext xmlns:c16="http://schemas.microsoft.com/office/drawing/2014/chart" uri="{C3380CC4-5D6E-409C-BE32-E72D297353CC}">
              <c16:uniqueId val="{00000001-0D68-45CA-A07D-0496F8C2D8F2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+ 2024.xlsx]общая численность'!$E$2:$E$3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численность'!$E$4:$E$56</c:f>
            </c:numRef>
          </c:val>
          <c:extLst>
            <c:ext xmlns:c16="http://schemas.microsoft.com/office/drawing/2014/chart" uri="{C3380CC4-5D6E-409C-BE32-E72D297353CC}">
              <c16:uniqueId val="{00000002-0D68-45CA-A07D-0496F8C2D8F2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+ 2024.xlsx]общая численность'!$F$2:$F$3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численность'!$F$4:$F$56</c:f>
              <c:numCache>
                <c:formatCode>General</c:formatCode>
                <c:ptCount val="9"/>
                <c:pt idx="0">
                  <c:v>41291</c:v>
                </c:pt>
                <c:pt idx="1">
                  <c:v>26645</c:v>
                </c:pt>
                <c:pt idx="2">
                  <c:v>6059</c:v>
                </c:pt>
                <c:pt idx="3">
                  <c:v>7162</c:v>
                </c:pt>
                <c:pt idx="4">
                  <c:v>10381</c:v>
                </c:pt>
                <c:pt idx="5">
                  <c:v>16655</c:v>
                </c:pt>
                <c:pt idx="6">
                  <c:v>6390</c:v>
                </c:pt>
                <c:pt idx="7">
                  <c:v>8015</c:v>
                </c:pt>
                <c:pt idx="8">
                  <c:v>11361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68-45CA-A07D-0496F8C2D8F2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+ 2024.xlsx]общая численность'!$G$2:$G$3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численность'!$G$4:$G$56</c:f>
            </c:numRef>
          </c:val>
          <c:extLst>
            <c:ext xmlns:c16="http://schemas.microsoft.com/office/drawing/2014/chart" uri="{C3380CC4-5D6E-409C-BE32-E72D297353CC}">
              <c16:uniqueId val="{00000004-0D68-45CA-A07D-0496F8C2D8F2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+ 2024.xlsx]общая численность'!$H$2:$H$3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численность'!$H$4:$H$56</c:f>
            </c:numRef>
          </c:val>
          <c:extLst>
            <c:ext xmlns:c16="http://schemas.microsoft.com/office/drawing/2014/chart" uri="{C3380CC4-5D6E-409C-BE32-E72D297353CC}">
              <c16:uniqueId val="{00000005-0D68-45CA-A07D-0496F8C2D8F2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+ 2024.xlsx]общая численность'!$I$2:$I$3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численность'!$I$4:$I$56</c:f>
            </c:numRef>
          </c:val>
          <c:extLst>
            <c:ext xmlns:c16="http://schemas.microsoft.com/office/drawing/2014/chart" uri="{C3380CC4-5D6E-409C-BE32-E72D297353CC}">
              <c16:uniqueId val="{00000006-0D68-45CA-A07D-0496F8C2D8F2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+ 2024.xlsx]общая численность'!$J$2:$J$3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численность'!$J$4:$J$56</c:f>
            </c:numRef>
          </c:val>
          <c:extLst>
            <c:ext xmlns:c16="http://schemas.microsoft.com/office/drawing/2014/chart" uri="{C3380CC4-5D6E-409C-BE32-E72D297353CC}">
              <c16:uniqueId val="{00000007-0D68-45CA-A07D-0496F8C2D8F2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+ 2024.xlsx]общая численность'!$K$2:$K$3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численность'!$K$4:$K$56</c:f>
              <c:numCache>
                <c:formatCode>General</c:formatCode>
                <c:ptCount val="9"/>
                <c:pt idx="0">
                  <c:v>38858</c:v>
                </c:pt>
                <c:pt idx="1">
                  <c:v>25734</c:v>
                </c:pt>
                <c:pt idx="2">
                  <c:v>6110</c:v>
                </c:pt>
                <c:pt idx="3">
                  <c:v>6951</c:v>
                </c:pt>
                <c:pt idx="4">
                  <c:v>10511</c:v>
                </c:pt>
                <c:pt idx="5">
                  <c:v>17817</c:v>
                </c:pt>
                <c:pt idx="6">
                  <c:v>5921</c:v>
                </c:pt>
                <c:pt idx="7">
                  <c:v>7560</c:v>
                </c:pt>
                <c:pt idx="8">
                  <c:v>10983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68-45CA-A07D-0496F8C2D8F2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+ 2024.xlsx]общая численность'!$L$2:$L$3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численность'!$L$4:$L$56</c:f>
            </c:numRef>
          </c:val>
          <c:extLst>
            <c:ext xmlns:c16="http://schemas.microsoft.com/office/drawing/2014/chart" uri="{C3380CC4-5D6E-409C-BE32-E72D297353CC}">
              <c16:uniqueId val="{00000009-0D68-45CA-A07D-0496F8C2D8F2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+ 2024.xlsx]общая численность'!$M$2:$M$3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численность'!$M$4:$M$56</c:f>
            </c:numRef>
          </c:val>
          <c:extLst>
            <c:ext xmlns:c16="http://schemas.microsoft.com/office/drawing/2014/chart" uri="{C3380CC4-5D6E-409C-BE32-E72D297353CC}">
              <c16:uniqueId val="{0000000A-0D68-45CA-A07D-0496F8C2D8F2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+ 2024.xlsx]общая численность'!$N$2:$N$3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численность'!$N$4:$N$56</c:f>
            </c:numRef>
          </c:val>
          <c:extLst>
            <c:ext xmlns:c16="http://schemas.microsoft.com/office/drawing/2014/chart" uri="{C3380CC4-5D6E-409C-BE32-E72D297353CC}">
              <c16:uniqueId val="{0000000B-0D68-45CA-A07D-0496F8C2D8F2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+ 2024.xlsx]общая численность'!$O$2:$O$3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численность'!$O$4:$O$56</c:f>
            </c:numRef>
          </c:val>
          <c:extLst>
            <c:ext xmlns:c16="http://schemas.microsoft.com/office/drawing/2014/chart" uri="{C3380CC4-5D6E-409C-BE32-E72D297353CC}">
              <c16:uniqueId val="{0000000C-0D68-45CA-A07D-0496F8C2D8F2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+ 2024.xlsx]общая численность'!$P$2:$P$3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численность'!$P$4:$P$56</c:f>
              <c:numCache>
                <c:formatCode>General</c:formatCode>
                <c:ptCount val="9"/>
                <c:pt idx="0">
                  <c:v>39896</c:v>
                </c:pt>
                <c:pt idx="1">
                  <c:v>26969</c:v>
                </c:pt>
                <c:pt idx="2">
                  <c:v>5306</c:v>
                </c:pt>
                <c:pt idx="3">
                  <c:v>6816</c:v>
                </c:pt>
                <c:pt idx="4">
                  <c:v>6972</c:v>
                </c:pt>
                <c:pt idx="5">
                  <c:v>16566</c:v>
                </c:pt>
                <c:pt idx="6">
                  <c:v>6434</c:v>
                </c:pt>
                <c:pt idx="7">
                  <c:v>6708</c:v>
                </c:pt>
                <c:pt idx="8">
                  <c:v>10722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D68-45CA-A07D-0496F8C2D8F2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+ 2024.xlsx]общая численность'!$Q$2:$Q$3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численность'!$Q$4:$Q$56</c:f>
            </c:numRef>
          </c:val>
          <c:extLst>
            <c:ext xmlns:c16="http://schemas.microsoft.com/office/drawing/2014/chart" uri="{C3380CC4-5D6E-409C-BE32-E72D297353CC}">
              <c16:uniqueId val="{0000000E-0D68-45CA-A07D-0496F8C2D8F2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+ 2024.xlsx]общая численность'!$R$2:$R$3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численность'!$R$4:$R$56</c:f>
            </c:numRef>
          </c:val>
          <c:extLst>
            <c:ext xmlns:c16="http://schemas.microsoft.com/office/drawing/2014/chart" uri="{C3380CC4-5D6E-409C-BE32-E72D297353CC}">
              <c16:uniqueId val="{0000000F-0D68-45CA-A07D-0496F8C2D8F2}"/>
            </c:ext>
          </c:extLst>
        </c:ser>
        <c:ser>
          <c:idx val="16"/>
          <c:order val="16"/>
          <c:tx>
            <c:strRef>
              <c:f>'[Данные для презы 27.06.2025 _ большие регионы + 2024.xlsx]общая численность'!$S$2:$S$3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численность'!$S$4:$S$56</c:f>
            </c:numRef>
          </c:val>
          <c:extLst>
            <c:ext xmlns:c16="http://schemas.microsoft.com/office/drawing/2014/chart" uri="{C3380CC4-5D6E-409C-BE32-E72D297353CC}">
              <c16:uniqueId val="{00000010-0D68-45CA-A07D-0496F8C2D8F2}"/>
            </c:ext>
          </c:extLst>
        </c:ser>
        <c:ser>
          <c:idx val="17"/>
          <c:order val="17"/>
          <c:tx>
            <c:strRef>
              <c:f>'[Данные для презы 27.06.2025 _ большие регионы + 2024.xlsx]общая численность'!$T$2:$T$3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численность'!$T$4:$T$56</c:f>
            </c:numRef>
          </c:val>
          <c:extLst>
            <c:ext xmlns:c16="http://schemas.microsoft.com/office/drawing/2014/chart" uri="{C3380CC4-5D6E-409C-BE32-E72D297353CC}">
              <c16:uniqueId val="{00000011-0D68-45CA-A07D-0496F8C2D8F2}"/>
            </c:ext>
          </c:extLst>
        </c:ser>
        <c:ser>
          <c:idx val="18"/>
          <c:order val="18"/>
          <c:tx>
            <c:strRef>
              <c:f>'[Данные для презы 27.06.2025 _ большие регионы + 2024.xlsx]общая численность'!$U$2:$U$3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численность'!$U$4:$U$56</c:f>
              <c:numCache>
                <c:formatCode>General</c:formatCode>
                <c:ptCount val="9"/>
                <c:pt idx="0">
                  <c:v>37370</c:v>
                </c:pt>
                <c:pt idx="1">
                  <c:v>26159</c:v>
                </c:pt>
                <c:pt idx="2">
                  <c:v>4574</c:v>
                </c:pt>
                <c:pt idx="3">
                  <c:v>6781</c:v>
                </c:pt>
                <c:pt idx="4">
                  <c:v>5337</c:v>
                </c:pt>
                <c:pt idx="5">
                  <c:v>14950</c:v>
                </c:pt>
                <c:pt idx="6">
                  <c:v>6149</c:v>
                </c:pt>
                <c:pt idx="7">
                  <c:v>7828</c:v>
                </c:pt>
                <c:pt idx="8">
                  <c:v>10887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D68-45CA-A07D-0496F8C2D8F2}"/>
            </c:ext>
          </c:extLst>
        </c:ser>
        <c:ser>
          <c:idx val="19"/>
          <c:order val="19"/>
          <c:tx>
            <c:strRef>
              <c:f>'[Данные для презы 27.06.2025 _ большие регионы + 2024.xlsx]общая численность'!$V$2:$V$3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численность'!$V$4:$V$56</c:f>
            </c:numRef>
          </c:val>
          <c:extLst>
            <c:ext xmlns:c16="http://schemas.microsoft.com/office/drawing/2014/chart" uri="{C3380CC4-5D6E-409C-BE32-E72D297353CC}">
              <c16:uniqueId val="{00000013-0D68-45CA-A07D-0496F8C2D8F2}"/>
            </c:ext>
          </c:extLst>
        </c:ser>
        <c:ser>
          <c:idx val="20"/>
          <c:order val="20"/>
          <c:tx>
            <c:strRef>
              <c:f>'[Данные для презы 27.06.2025 _ большие регионы + 2024.xlsx]общая численность'!$W$2:$W$3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численность'!$W$4:$W$56</c:f>
            </c:numRef>
          </c:val>
          <c:extLst>
            <c:ext xmlns:c16="http://schemas.microsoft.com/office/drawing/2014/chart" uri="{C3380CC4-5D6E-409C-BE32-E72D297353CC}">
              <c16:uniqueId val="{00000014-0D68-45CA-A07D-0496F8C2D8F2}"/>
            </c:ext>
          </c:extLst>
        </c:ser>
        <c:ser>
          <c:idx val="21"/>
          <c:order val="21"/>
          <c:tx>
            <c:strRef>
              <c:f>'[Данные для презы 27.06.2025 _ большие регионы + 2024.xlsx]общая численность'!$X$2:$X$3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численность'!$X$4:$X$56</c:f>
            </c:numRef>
          </c:val>
          <c:extLst>
            <c:ext xmlns:c16="http://schemas.microsoft.com/office/drawing/2014/chart" uri="{C3380CC4-5D6E-409C-BE32-E72D297353CC}">
              <c16:uniqueId val="{00000015-0D68-45CA-A07D-0496F8C2D8F2}"/>
            </c:ext>
          </c:extLst>
        </c:ser>
        <c:ser>
          <c:idx val="22"/>
          <c:order val="22"/>
          <c:tx>
            <c:strRef>
              <c:f>'[Данные для презы 27.06.2025 _ большие регионы + 2024.xlsx]общая численность'!$Y$2:$Y$3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численность'!$Y$4:$Y$56</c:f>
            </c:numRef>
          </c:val>
          <c:extLst>
            <c:ext xmlns:c16="http://schemas.microsoft.com/office/drawing/2014/chart" uri="{C3380CC4-5D6E-409C-BE32-E72D297353CC}">
              <c16:uniqueId val="{00000016-0D68-45CA-A07D-0496F8C2D8F2}"/>
            </c:ext>
          </c:extLst>
        </c:ser>
        <c:ser>
          <c:idx val="23"/>
          <c:order val="23"/>
          <c:tx>
            <c:strRef>
              <c:f>'[Данные для презы 27.06.2025 _ большие регионы + 2024.xlsx]общая численность'!$Z$2:$Z$3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численность'!$Z$4:$Z$56</c:f>
              <c:numCache>
                <c:formatCode>General</c:formatCode>
                <c:ptCount val="9"/>
                <c:pt idx="0">
                  <c:v>36195</c:v>
                </c:pt>
                <c:pt idx="1">
                  <c:v>25419</c:v>
                </c:pt>
                <c:pt idx="2">
                  <c:v>4007</c:v>
                </c:pt>
                <c:pt idx="3">
                  <c:v>7251</c:v>
                </c:pt>
                <c:pt idx="4">
                  <c:v>4463</c:v>
                </c:pt>
                <c:pt idx="5">
                  <c:v>14681</c:v>
                </c:pt>
                <c:pt idx="6">
                  <c:v>6237</c:v>
                </c:pt>
                <c:pt idx="7">
                  <c:v>7358</c:v>
                </c:pt>
                <c:pt idx="8">
                  <c:v>10169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0D68-45CA-A07D-0496F8C2D8F2}"/>
            </c:ext>
          </c:extLst>
        </c:ser>
        <c:ser>
          <c:idx val="24"/>
          <c:order val="24"/>
          <c:tx>
            <c:strRef>
              <c:f>'[Данные для презы 27.06.2025 _ большие регионы + 2024.xlsx]общая численность'!$AA$2:$AA$3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численность'!$AA$4:$AA$56</c:f>
            </c:numRef>
          </c:val>
          <c:extLst>
            <c:ext xmlns:c16="http://schemas.microsoft.com/office/drawing/2014/chart" uri="{C3380CC4-5D6E-409C-BE32-E72D297353CC}">
              <c16:uniqueId val="{00000018-0D68-45CA-A07D-0496F8C2D8F2}"/>
            </c:ext>
          </c:extLst>
        </c:ser>
        <c:ser>
          <c:idx val="25"/>
          <c:order val="25"/>
          <c:tx>
            <c:strRef>
              <c:f>'[Данные для презы 27.06.2025 _ большие регионы + 2024.xlsx]общая численность'!$AB$2:$AB$3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численность'!$AB$4:$AB$56</c:f>
            </c:numRef>
          </c:val>
          <c:extLst>
            <c:ext xmlns:c16="http://schemas.microsoft.com/office/drawing/2014/chart" uri="{C3380CC4-5D6E-409C-BE32-E72D297353CC}">
              <c16:uniqueId val="{00000019-0D68-45CA-A07D-0496F8C2D8F2}"/>
            </c:ext>
          </c:extLst>
        </c:ser>
        <c:ser>
          <c:idx val="26"/>
          <c:order val="26"/>
          <c:tx>
            <c:strRef>
              <c:f>'[Данные для презы 27.06.2025 _ большие регионы + 2024.xlsx]общая численность'!$AC$2:$AC$3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численность'!$AC$4:$AC$56</c:f>
            </c:numRef>
          </c:val>
          <c:extLst>
            <c:ext xmlns:c16="http://schemas.microsoft.com/office/drawing/2014/chart" uri="{C3380CC4-5D6E-409C-BE32-E72D297353CC}">
              <c16:uniqueId val="{0000001A-0D68-45CA-A07D-0496F8C2D8F2}"/>
            </c:ext>
          </c:extLst>
        </c:ser>
        <c:ser>
          <c:idx val="27"/>
          <c:order val="27"/>
          <c:tx>
            <c:strRef>
              <c:f>'[Данные для презы 27.06.2025 _ большие регионы + 2024.xlsx]общая численность'!$AD$2:$AD$3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численность'!$AD$4:$AD$56</c:f>
            </c:numRef>
          </c:val>
          <c:extLst>
            <c:ext xmlns:c16="http://schemas.microsoft.com/office/drawing/2014/chart" uri="{C3380CC4-5D6E-409C-BE32-E72D297353CC}">
              <c16:uniqueId val="{0000001B-0D68-45CA-A07D-0496F8C2D8F2}"/>
            </c:ext>
          </c:extLst>
        </c:ser>
        <c:ser>
          <c:idx val="28"/>
          <c:order val="28"/>
          <c:tx>
            <c:strRef>
              <c:f>'[Данные для презы 27.06.2025 _ большие регионы + 2024.xlsx]общая численность'!$AE$2:$AE$3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+ 2024.xlsx]общая численность'!$A$4:$B$56</c:f>
              <c:strCache>
                <c:ptCount val="9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Ростовская область</c:v>
                </c:pt>
                <c:pt idx="7">
                  <c:v>Свердловская область</c:v>
                </c:pt>
                <c:pt idx="8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+ 2024.xlsx]общая численность'!$AE$4:$AE$56</c:f>
              <c:numCache>
                <c:formatCode>General</c:formatCode>
                <c:ptCount val="9"/>
                <c:pt idx="0">
                  <c:v>33196</c:v>
                </c:pt>
                <c:pt idx="1">
                  <c:v>23669</c:v>
                </c:pt>
                <c:pt idx="2">
                  <c:v>3060</c:v>
                </c:pt>
                <c:pt idx="3">
                  <c:v>7510</c:v>
                </c:pt>
                <c:pt idx="4">
                  <c:v>3492</c:v>
                </c:pt>
                <c:pt idx="5">
                  <c:v>13477</c:v>
                </c:pt>
                <c:pt idx="6">
                  <c:v>6228</c:v>
                </c:pt>
                <c:pt idx="7">
                  <c:v>6366</c:v>
                </c:pt>
                <c:pt idx="8">
                  <c:v>10430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D68-45CA-A07D-0496F8C2D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252303225"/>
        <c:axId val="998097604"/>
      </c:barChart>
      <c:catAx>
        <c:axId val="252303225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097604"/>
        <c:crosses val="autoZero"/>
        <c:auto val="1"/>
        <c:lblAlgn val="ctr"/>
        <c:lblOffset val="100"/>
        <c:noMultiLvlLbl val="0"/>
      </c:catAx>
      <c:valAx>
        <c:axId val="9980976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230322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32ad6ac5-8376-421e-aea8-e2a5ec1b9852}"/>
      </c:ext>
    </c:extLst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0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335510243260102E-2"/>
          <c:y val="2.7074958619058901E-2"/>
          <c:w val="0.94348714251381904"/>
          <c:h val="0.800327026395701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+ 2024.xlsx]по уровням'!$C$2:$C$3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уровням'!$C$4:$C$54</c:f>
            </c:numRef>
          </c:val>
          <c:extLst>
            <c:ext xmlns:c16="http://schemas.microsoft.com/office/drawing/2014/chart" uri="{C3380CC4-5D6E-409C-BE32-E72D297353CC}">
              <c16:uniqueId val="{00000000-F98B-4094-8B55-10E47AE45333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+ 2024.xlsx]по уровням'!$D$2:$D$3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уровням'!$D$4:$D$54</c:f>
            </c:numRef>
          </c:val>
          <c:extLst>
            <c:ext xmlns:c16="http://schemas.microsoft.com/office/drawing/2014/chart" uri="{C3380CC4-5D6E-409C-BE32-E72D297353CC}">
              <c16:uniqueId val="{00000001-F98B-4094-8B55-10E47AE45333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+ 2024.xlsx]по уровням'!$E$2:$E$3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уровням'!$E$4:$E$54</c:f>
            </c:numRef>
          </c:val>
          <c:extLst>
            <c:ext xmlns:c16="http://schemas.microsoft.com/office/drawing/2014/chart" uri="{C3380CC4-5D6E-409C-BE32-E72D297353CC}">
              <c16:uniqueId val="{00000002-F98B-4094-8B55-10E47AE45333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+ 2024.xlsx]по уровням'!$F$2:$F$3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уровням'!$F$4:$F$54</c:f>
              <c:numCache>
                <c:formatCode>General</c:formatCode>
                <c:ptCount val="35"/>
                <c:pt idx="0">
                  <c:v>20615</c:v>
                </c:pt>
                <c:pt idx="1">
                  <c:v>10932</c:v>
                </c:pt>
                <c:pt idx="2">
                  <c:v>9744</c:v>
                </c:pt>
                <c:pt idx="4">
                  <c:v>14746</c:v>
                </c:pt>
                <c:pt idx="5">
                  <c:v>6137</c:v>
                </c:pt>
                <c:pt idx="6">
                  <c:v>5762</c:v>
                </c:pt>
                <c:pt idx="8">
                  <c:v>2479</c:v>
                </c:pt>
                <c:pt idx="9">
                  <c:v>3078</c:v>
                </c:pt>
                <c:pt idx="10">
                  <c:v>502</c:v>
                </c:pt>
                <c:pt idx="12">
                  <c:v>5212</c:v>
                </c:pt>
                <c:pt idx="13">
                  <c:v>905</c:v>
                </c:pt>
                <c:pt idx="14">
                  <c:v>1045</c:v>
                </c:pt>
                <c:pt idx="16">
                  <c:v>5495</c:v>
                </c:pt>
                <c:pt idx="17">
                  <c:v>4224</c:v>
                </c:pt>
                <c:pt idx="18">
                  <c:v>662</c:v>
                </c:pt>
                <c:pt idx="20">
                  <c:v>10772</c:v>
                </c:pt>
                <c:pt idx="21">
                  <c:v>3950</c:v>
                </c:pt>
                <c:pt idx="22">
                  <c:v>1933</c:v>
                </c:pt>
                <c:pt idx="24">
                  <c:v>4353</c:v>
                </c:pt>
                <c:pt idx="25">
                  <c:v>964</c:v>
                </c:pt>
                <c:pt idx="26">
                  <c:v>1073</c:v>
                </c:pt>
                <c:pt idx="28">
                  <c:v>4931</c:v>
                </c:pt>
                <c:pt idx="29">
                  <c:v>1729</c:v>
                </c:pt>
                <c:pt idx="30">
                  <c:v>1355</c:v>
                </c:pt>
                <c:pt idx="32">
                  <c:v>7193</c:v>
                </c:pt>
                <c:pt idx="33">
                  <c:v>2164</c:v>
                </c:pt>
                <c:pt idx="34">
                  <c:v>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8B-4094-8B55-10E47AE45333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+ 2024.xlsx]по уровням'!$G$2:$G$3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уровням'!$G$4:$G$54</c:f>
            </c:numRef>
          </c:val>
          <c:extLst>
            <c:ext xmlns:c16="http://schemas.microsoft.com/office/drawing/2014/chart" uri="{C3380CC4-5D6E-409C-BE32-E72D297353CC}">
              <c16:uniqueId val="{00000004-F98B-4094-8B55-10E47AE45333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+ 2024.xlsx]по уровням'!$H$2:$H$3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уровням'!$H$4:$H$54</c:f>
            </c:numRef>
          </c:val>
          <c:extLst>
            <c:ext xmlns:c16="http://schemas.microsoft.com/office/drawing/2014/chart" uri="{C3380CC4-5D6E-409C-BE32-E72D297353CC}">
              <c16:uniqueId val="{00000005-F98B-4094-8B55-10E47AE45333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+ 2024.xlsx]по уровням'!$I$2:$I$3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уровням'!$I$4:$I$54</c:f>
            </c:numRef>
          </c:val>
          <c:extLst>
            <c:ext xmlns:c16="http://schemas.microsoft.com/office/drawing/2014/chart" uri="{C3380CC4-5D6E-409C-BE32-E72D297353CC}">
              <c16:uniqueId val="{00000006-F98B-4094-8B55-10E47AE45333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+ 2024.xlsx]по уровням'!$J$2:$J$3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уровням'!$J$4:$J$54</c:f>
            </c:numRef>
          </c:val>
          <c:extLst>
            <c:ext xmlns:c16="http://schemas.microsoft.com/office/drawing/2014/chart" uri="{C3380CC4-5D6E-409C-BE32-E72D297353CC}">
              <c16:uniqueId val="{00000007-F98B-4094-8B55-10E47AE45333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+ 2024.xlsx]по уровням'!$K$2:$K$3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уровням'!$K$4:$K$54</c:f>
              <c:numCache>
                <c:formatCode>General</c:formatCode>
                <c:ptCount val="35"/>
                <c:pt idx="0">
                  <c:v>19658</c:v>
                </c:pt>
                <c:pt idx="1">
                  <c:v>10598</c:v>
                </c:pt>
                <c:pt idx="2">
                  <c:v>8602</c:v>
                </c:pt>
                <c:pt idx="4">
                  <c:v>14041</c:v>
                </c:pt>
                <c:pt idx="5">
                  <c:v>5528</c:v>
                </c:pt>
                <c:pt idx="6">
                  <c:v>6165</c:v>
                </c:pt>
                <c:pt idx="8">
                  <c:v>2344</c:v>
                </c:pt>
                <c:pt idx="9">
                  <c:v>3297</c:v>
                </c:pt>
                <c:pt idx="10">
                  <c:v>469</c:v>
                </c:pt>
                <c:pt idx="12">
                  <c:v>4842</c:v>
                </c:pt>
                <c:pt idx="13">
                  <c:v>887</c:v>
                </c:pt>
                <c:pt idx="14">
                  <c:v>1222</c:v>
                </c:pt>
                <c:pt idx="16">
                  <c:v>4781</c:v>
                </c:pt>
                <c:pt idx="17">
                  <c:v>4961</c:v>
                </c:pt>
                <c:pt idx="18">
                  <c:v>769</c:v>
                </c:pt>
                <c:pt idx="20">
                  <c:v>11444</c:v>
                </c:pt>
                <c:pt idx="21">
                  <c:v>4161</c:v>
                </c:pt>
                <c:pt idx="22">
                  <c:v>2212</c:v>
                </c:pt>
                <c:pt idx="24">
                  <c:v>3844</c:v>
                </c:pt>
                <c:pt idx="25">
                  <c:v>873</c:v>
                </c:pt>
                <c:pt idx="26">
                  <c:v>1204</c:v>
                </c:pt>
                <c:pt idx="28">
                  <c:v>4834</c:v>
                </c:pt>
                <c:pt idx="29">
                  <c:v>1589</c:v>
                </c:pt>
                <c:pt idx="30">
                  <c:v>1137</c:v>
                </c:pt>
                <c:pt idx="32">
                  <c:v>7049</c:v>
                </c:pt>
                <c:pt idx="33">
                  <c:v>1885</c:v>
                </c:pt>
                <c:pt idx="34">
                  <c:v>2049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8B-4094-8B55-10E47AE45333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+ 2024.xlsx]по уровням'!$L$2:$L$3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уровням'!$L$4:$L$54</c:f>
            </c:numRef>
          </c:val>
          <c:extLst>
            <c:ext xmlns:c16="http://schemas.microsoft.com/office/drawing/2014/chart" uri="{C3380CC4-5D6E-409C-BE32-E72D297353CC}">
              <c16:uniqueId val="{00000009-F98B-4094-8B55-10E47AE45333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+ 2024.xlsx]по уровням'!$M$2:$M$3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уровням'!$M$4:$M$54</c:f>
            </c:numRef>
          </c:val>
          <c:extLst>
            <c:ext xmlns:c16="http://schemas.microsoft.com/office/drawing/2014/chart" uri="{C3380CC4-5D6E-409C-BE32-E72D297353CC}">
              <c16:uniqueId val="{0000000A-F98B-4094-8B55-10E47AE45333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+ 2024.xlsx]по уровням'!$N$2:$N$3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уровням'!$N$4:$N$54</c:f>
            </c:numRef>
          </c:val>
          <c:extLst>
            <c:ext xmlns:c16="http://schemas.microsoft.com/office/drawing/2014/chart" uri="{C3380CC4-5D6E-409C-BE32-E72D297353CC}">
              <c16:uniqueId val="{0000000B-F98B-4094-8B55-10E47AE45333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+ 2024.xlsx]по уровням'!$O$2:$O$3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уровням'!$O$4:$O$54</c:f>
            </c:numRef>
          </c:val>
          <c:extLst>
            <c:ext xmlns:c16="http://schemas.microsoft.com/office/drawing/2014/chart" uri="{C3380CC4-5D6E-409C-BE32-E72D297353CC}">
              <c16:uniqueId val="{0000000C-F98B-4094-8B55-10E47AE45333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+ 2024.xlsx]по уровням'!$P$2:$P$3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уровням'!$P$4:$P$54</c:f>
              <c:numCache>
                <c:formatCode>General</c:formatCode>
                <c:ptCount val="35"/>
                <c:pt idx="0">
                  <c:v>20925</c:v>
                </c:pt>
                <c:pt idx="1">
                  <c:v>10201</c:v>
                </c:pt>
                <c:pt idx="2">
                  <c:v>8770</c:v>
                </c:pt>
                <c:pt idx="4">
                  <c:v>15836</c:v>
                </c:pt>
                <c:pt idx="5">
                  <c:v>5323</c:v>
                </c:pt>
                <c:pt idx="6">
                  <c:v>5810</c:v>
                </c:pt>
                <c:pt idx="8">
                  <c:v>1844</c:v>
                </c:pt>
                <c:pt idx="9">
                  <c:v>3019</c:v>
                </c:pt>
                <c:pt idx="10">
                  <c:v>443</c:v>
                </c:pt>
                <c:pt idx="12">
                  <c:v>4629</c:v>
                </c:pt>
                <c:pt idx="13">
                  <c:v>1010</c:v>
                </c:pt>
                <c:pt idx="14">
                  <c:v>1177</c:v>
                </c:pt>
                <c:pt idx="16">
                  <c:v>3086</c:v>
                </c:pt>
                <c:pt idx="17">
                  <c:v>3092</c:v>
                </c:pt>
                <c:pt idx="18">
                  <c:v>794</c:v>
                </c:pt>
                <c:pt idx="20">
                  <c:v>11096</c:v>
                </c:pt>
                <c:pt idx="21">
                  <c:v>3369</c:v>
                </c:pt>
                <c:pt idx="22">
                  <c:v>2101</c:v>
                </c:pt>
                <c:pt idx="24">
                  <c:v>4289</c:v>
                </c:pt>
                <c:pt idx="25">
                  <c:v>994</c:v>
                </c:pt>
                <c:pt idx="26">
                  <c:v>1151</c:v>
                </c:pt>
                <c:pt idx="28">
                  <c:v>5244</c:v>
                </c:pt>
                <c:pt idx="29">
                  <c:v>475</c:v>
                </c:pt>
                <c:pt idx="30">
                  <c:v>989</c:v>
                </c:pt>
                <c:pt idx="32">
                  <c:v>7060</c:v>
                </c:pt>
                <c:pt idx="33">
                  <c:v>1829</c:v>
                </c:pt>
                <c:pt idx="34">
                  <c:v>1833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98B-4094-8B55-10E47AE45333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+ 2024.xlsx]по уровням'!$Q$2:$Q$3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уровням'!$Q$4:$Q$54</c:f>
            </c:numRef>
          </c:val>
          <c:extLst>
            <c:ext xmlns:c16="http://schemas.microsoft.com/office/drawing/2014/chart" uri="{C3380CC4-5D6E-409C-BE32-E72D297353CC}">
              <c16:uniqueId val="{0000000E-F98B-4094-8B55-10E47AE45333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+ 2024.xlsx]по уровням'!$R$2:$R$3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уровням'!$R$4:$R$54</c:f>
            </c:numRef>
          </c:val>
          <c:extLst>
            <c:ext xmlns:c16="http://schemas.microsoft.com/office/drawing/2014/chart" uri="{C3380CC4-5D6E-409C-BE32-E72D297353CC}">
              <c16:uniqueId val="{0000000F-F98B-4094-8B55-10E47AE45333}"/>
            </c:ext>
          </c:extLst>
        </c:ser>
        <c:ser>
          <c:idx val="16"/>
          <c:order val="16"/>
          <c:tx>
            <c:strRef>
              <c:f>'[Данные для презы 27.06.2025 _ большие регионы + 2024.xlsx]по уровням'!$S$2:$S$3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уровням'!$S$4:$S$54</c:f>
            </c:numRef>
          </c:val>
          <c:extLst>
            <c:ext xmlns:c16="http://schemas.microsoft.com/office/drawing/2014/chart" uri="{C3380CC4-5D6E-409C-BE32-E72D297353CC}">
              <c16:uniqueId val="{00000010-F98B-4094-8B55-10E47AE45333}"/>
            </c:ext>
          </c:extLst>
        </c:ser>
        <c:ser>
          <c:idx val="17"/>
          <c:order val="17"/>
          <c:tx>
            <c:strRef>
              <c:f>'[Данные для презы 27.06.2025 _ большие регионы + 2024.xlsx]по уровням'!$T$2:$T$3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уровням'!$T$4:$T$54</c:f>
            </c:numRef>
          </c:val>
          <c:extLst>
            <c:ext xmlns:c16="http://schemas.microsoft.com/office/drawing/2014/chart" uri="{C3380CC4-5D6E-409C-BE32-E72D297353CC}">
              <c16:uniqueId val="{00000011-F98B-4094-8B55-10E47AE45333}"/>
            </c:ext>
          </c:extLst>
        </c:ser>
        <c:ser>
          <c:idx val="18"/>
          <c:order val="18"/>
          <c:tx>
            <c:strRef>
              <c:f>'[Данные для презы 27.06.2025 _ большие регионы + 2024.xlsx]по уровням'!$U$2:$U$3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уровням'!$U$4:$U$54</c:f>
              <c:numCache>
                <c:formatCode>General</c:formatCode>
                <c:ptCount val="35"/>
                <c:pt idx="0">
                  <c:v>20056</c:v>
                </c:pt>
                <c:pt idx="1">
                  <c:v>8941</c:v>
                </c:pt>
                <c:pt idx="2">
                  <c:v>8373</c:v>
                </c:pt>
                <c:pt idx="4">
                  <c:v>15606</c:v>
                </c:pt>
                <c:pt idx="5">
                  <c:v>4879</c:v>
                </c:pt>
                <c:pt idx="6">
                  <c:v>5674</c:v>
                </c:pt>
                <c:pt idx="8">
                  <c:v>1633</c:v>
                </c:pt>
                <c:pt idx="9">
                  <c:v>2498</c:v>
                </c:pt>
                <c:pt idx="10">
                  <c:v>443</c:v>
                </c:pt>
                <c:pt idx="12">
                  <c:v>4807</c:v>
                </c:pt>
                <c:pt idx="13">
                  <c:v>1126</c:v>
                </c:pt>
                <c:pt idx="14">
                  <c:v>848</c:v>
                </c:pt>
                <c:pt idx="16">
                  <c:v>2221</c:v>
                </c:pt>
                <c:pt idx="17">
                  <c:v>2521</c:v>
                </c:pt>
                <c:pt idx="18">
                  <c:v>595</c:v>
                </c:pt>
                <c:pt idx="20">
                  <c:v>10178</c:v>
                </c:pt>
                <c:pt idx="21">
                  <c:v>2856</c:v>
                </c:pt>
                <c:pt idx="22">
                  <c:v>1916</c:v>
                </c:pt>
                <c:pt idx="24">
                  <c:v>4159</c:v>
                </c:pt>
                <c:pt idx="25">
                  <c:v>945</c:v>
                </c:pt>
                <c:pt idx="26">
                  <c:v>1045</c:v>
                </c:pt>
                <c:pt idx="28">
                  <c:v>5876</c:v>
                </c:pt>
                <c:pt idx="29">
                  <c:v>1120</c:v>
                </c:pt>
                <c:pt idx="30">
                  <c:v>832</c:v>
                </c:pt>
                <c:pt idx="32">
                  <c:v>7098</c:v>
                </c:pt>
                <c:pt idx="33">
                  <c:v>1862</c:v>
                </c:pt>
                <c:pt idx="34">
                  <c:v>1927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98B-4094-8B55-10E47AE45333}"/>
            </c:ext>
          </c:extLst>
        </c:ser>
        <c:ser>
          <c:idx val="19"/>
          <c:order val="19"/>
          <c:tx>
            <c:strRef>
              <c:f>'[Данные для презы 27.06.2025 _ большие регионы + 2024.xlsx]по уровням'!$V$2:$V$3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уровням'!$V$4:$V$54</c:f>
            </c:numRef>
          </c:val>
          <c:extLst>
            <c:ext xmlns:c16="http://schemas.microsoft.com/office/drawing/2014/chart" uri="{C3380CC4-5D6E-409C-BE32-E72D297353CC}">
              <c16:uniqueId val="{00000013-F98B-4094-8B55-10E47AE45333}"/>
            </c:ext>
          </c:extLst>
        </c:ser>
        <c:ser>
          <c:idx val="20"/>
          <c:order val="20"/>
          <c:tx>
            <c:strRef>
              <c:f>'[Данные для презы 27.06.2025 _ большие регионы + 2024.xlsx]по уровням'!$W$2:$W$3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уровням'!$W$4:$W$54</c:f>
            </c:numRef>
          </c:val>
          <c:extLst>
            <c:ext xmlns:c16="http://schemas.microsoft.com/office/drawing/2014/chart" uri="{C3380CC4-5D6E-409C-BE32-E72D297353CC}">
              <c16:uniqueId val="{00000014-F98B-4094-8B55-10E47AE45333}"/>
            </c:ext>
          </c:extLst>
        </c:ser>
        <c:ser>
          <c:idx val="21"/>
          <c:order val="21"/>
          <c:tx>
            <c:strRef>
              <c:f>'[Данные для презы 27.06.2025 _ большие регионы + 2024.xlsx]по уровням'!$X$2:$X$3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уровням'!$X$4:$X$54</c:f>
            </c:numRef>
          </c:val>
          <c:extLst>
            <c:ext xmlns:c16="http://schemas.microsoft.com/office/drawing/2014/chart" uri="{C3380CC4-5D6E-409C-BE32-E72D297353CC}">
              <c16:uniqueId val="{00000015-F98B-4094-8B55-10E47AE45333}"/>
            </c:ext>
          </c:extLst>
        </c:ser>
        <c:ser>
          <c:idx val="22"/>
          <c:order val="22"/>
          <c:tx>
            <c:strRef>
              <c:f>'[Данные для презы 27.06.2025 _ большие регионы + 2024.xlsx]по уровням'!$Y$2:$Y$3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уровням'!$Y$4:$Y$54</c:f>
            </c:numRef>
          </c:val>
          <c:extLst>
            <c:ext xmlns:c16="http://schemas.microsoft.com/office/drawing/2014/chart" uri="{C3380CC4-5D6E-409C-BE32-E72D297353CC}">
              <c16:uniqueId val="{00000016-F98B-4094-8B55-10E47AE45333}"/>
            </c:ext>
          </c:extLst>
        </c:ser>
        <c:ser>
          <c:idx val="23"/>
          <c:order val="23"/>
          <c:tx>
            <c:strRef>
              <c:f>'[Данные для презы 27.06.2025 _ большие регионы + 2024.xlsx]по уровням'!$Z$2:$Z$3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уровням'!$Z$4:$Z$54</c:f>
              <c:numCache>
                <c:formatCode>General</c:formatCode>
                <c:ptCount val="35"/>
                <c:pt idx="0">
                  <c:v>19853</c:v>
                </c:pt>
                <c:pt idx="1">
                  <c:v>8534</c:v>
                </c:pt>
                <c:pt idx="2">
                  <c:v>7808</c:v>
                </c:pt>
                <c:pt idx="4">
                  <c:v>15734</c:v>
                </c:pt>
                <c:pt idx="5">
                  <c:v>4125</c:v>
                </c:pt>
                <c:pt idx="6">
                  <c:v>5560</c:v>
                </c:pt>
                <c:pt idx="8">
                  <c:v>1576</c:v>
                </c:pt>
                <c:pt idx="9">
                  <c:v>1998</c:v>
                </c:pt>
                <c:pt idx="10">
                  <c:v>433</c:v>
                </c:pt>
                <c:pt idx="12">
                  <c:v>5151</c:v>
                </c:pt>
                <c:pt idx="13">
                  <c:v>1291</c:v>
                </c:pt>
                <c:pt idx="14">
                  <c:v>809</c:v>
                </c:pt>
                <c:pt idx="16">
                  <c:v>1941</c:v>
                </c:pt>
                <c:pt idx="17">
                  <c:v>2011</c:v>
                </c:pt>
                <c:pt idx="18">
                  <c:v>511</c:v>
                </c:pt>
                <c:pt idx="20">
                  <c:v>10330</c:v>
                </c:pt>
                <c:pt idx="21">
                  <c:v>2733</c:v>
                </c:pt>
                <c:pt idx="22">
                  <c:v>1618</c:v>
                </c:pt>
                <c:pt idx="24">
                  <c:v>4146</c:v>
                </c:pt>
                <c:pt idx="25">
                  <c:v>821</c:v>
                </c:pt>
                <c:pt idx="26">
                  <c:v>1270</c:v>
                </c:pt>
                <c:pt idx="28">
                  <c:v>5716</c:v>
                </c:pt>
                <c:pt idx="29">
                  <c:v>899</c:v>
                </c:pt>
                <c:pt idx="30">
                  <c:v>743</c:v>
                </c:pt>
                <c:pt idx="32">
                  <c:v>6406</c:v>
                </c:pt>
                <c:pt idx="33">
                  <c:v>2045</c:v>
                </c:pt>
                <c:pt idx="34">
                  <c:v>1718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F98B-4094-8B55-10E47AE45333}"/>
            </c:ext>
          </c:extLst>
        </c:ser>
        <c:ser>
          <c:idx val="24"/>
          <c:order val="24"/>
          <c:tx>
            <c:strRef>
              <c:f>'[Данные для презы 27.06.2025 _ большие регионы + 2024.xlsx]по уровням'!$AA$2:$AA$3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уровням'!$AA$4:$AA$54</c:f>
            </c:numRef>
          </c:val>
          <c:extLst>
            <c:ext xmlns:c16="http://schemas.microsoft.com/office/drawing/2014/chart" uri="{C3380CC4-5D6E-409C-BE32-E72D297353CC}">
              <c16:uniqueId val="{00000018-F98B-4094-8B55-10E47AE45333}"/>
            </c:ext>
          </c:extLst>
        </c:ser>
        <c:ser>
          <c:idx val="25"/>
          <c:order val="25"/>
          <c:tx>
            <c:strRef>
              <c:f>'[Данные для презы 27.06.2025 _ большие регионы + 2024.xlsx]по уровням'!$AB$2:$AB$3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уровням'!$AB$4:$AB$54</c:f>
            </c:numRef>
          </c:val>
          <c:extLst>
            <c:ext xmlns:c16="http://schemas.microsoft.com/office/drawing/2014/chart" uri="{C3380CC4-5D6E-409C-BE32-E72D297353CC}">
              <c16:uniqueId val="{00000019-F98B-4094-8B55-10E47AE45333}"/>
            </c:ext>
          </c:extLst>
        </c:ser>
        <c:ser>
          <c:idx val="26"/>
          <c:order val="26"/>
          <c:tx>
            <c:strRef>
              <c:f>'[Данные для презы 27.06.2025 _ большие регионы + 2024.xlsx]по уровням'!$AC$2:$AC$3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уровням'!$AC$4:$AC$54</c:f>
            </c:numRef>
          </c:val>
          <c:extLst>
            <c:ext xmlns:c16="http://schemas.microsoft.com/office/drawing/2014/chart" uri="{C3380CC4-5D6E-409C-BE32-E72D297353CC}">
              <c16:uniqueId val="{0000001A-F98B-4094-8B55-10E47AE45333}"/>
            </c:ext>
          </c:extLst>
        </c:ser>
        <c:ser>
          <c:idx val="27"/>
          <c:order val="27"/>
          <c:tx>
            <c:strRef>
              <c:f>'[Данные для презы 27.06.2025 _ большие регионы + 2024.xlsx]по уровням'!$AD$2:$AD$3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уровням'!$AD$4:$AD$54</c:f>
            </c:numRef>
          </c:val>
          <c:extLst>
            <c:ext xmlns:c16="http://schemas.microsoft.com/office/drawing/2014/chart" uri="{C3380CC4-5D6E-409C-BE32-E72D297353CC}">
              <c16:uniqueId val="{0000001B-F98B-4094-8B55-10E47AE45333}"/>
            </c:ext>
          </c:extLst>
        </c:ser>
        <c:ser>
          <c:idx val="28"/>
          <c:order val="28"/>
          <c:tx>
            <c:strRef>
              <c:f>'[Данные для презы 27.06.2025 _ большие регионы + 2024.xlsx]по уровням'!$AE$2:$AE$3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'[Данные для презы 27.06.2025 _ большие регионы + 2024.xlsx]по уровням'!$A$4:$B$54</c:f>
              <c:multiLvlStrCache>
                <c:ptCount val="35"/>
                <c:lvl>
                  <c:pt idx="0">
                    <c:v>бак</c:v>
                  </c:pt>
                  <c:pt idx="1">
                    <c:v>спец</c:v>
                  </c:pt>
                  <c:pt idx="2">
                    <c:v>маг</c:v>
                  </c:pt>
                  <c:pt idx="4">
                    <c:v>бак</c:v>
                  </c:pt>
                  <c:pt idx="5">
                    <c:v>спец</c:v>
                  </c:pt>
                  <c:pt idx="6">
                    <c:v>маг</c:v>
                  </c:pt>
                  <c:pt idx="8">
                    <c:v>бак</c:v>
                  </c:pt>
                  <c:pt idx="9">
                    <c:v>спец</c:v>
                  </c:pt>
                  <c:pt idx="10">
                    <c:v>маг</c:v>
                  </c:pt>
                  <c:pt idx="12">
                    <c:v>бак</c:v>
                  </c:pt>
                  <c:pt idx="13">
                    <c:v>спец</c:v>
                  </c:pt>
                  <c:pt idx="14">
                    <c:v>маг</c:v>
                  </c:pt>
                  <c:pt idx="16">
                    <c:v>бак</c:v>
                  </c:pt>
                  <c:pt idx="17">
                    <c:v>спец</c:v>
                  </c:pt>
                  <c:pt idx="18">
                    <c:v>маг</c:v>
                  </c:pt>
                  <c:pt idx="20">
                    <c:v>бак</c:v>
                  </c:pt>
                  <c:pt idx="21">
                    <c:v>спец</c:v>
                  </c:pt>
                  <c:pt idx="22">
                    <c:v>маг</c:v>
                  </c:pt>
                  <c:pt idx="24">
                    <c:v>бак</c:v>
                  </c:pt>
                  <c:pt idx="25">
                    <c:v>спец</c:v>
                  </c:pt>
                  <c:pt idx="26">
                    <c:v>маг</c:v>
                  </c:pt>
                  <c:pt idx="28">
                    <c:v>бак</c:v>
                  </c:pt>
                  <c:pt idx="29">
                    <c:v>спец</c:v>
                  </c:pt>
                  <c:pt idx="30">
                    <c:v>маг</c:v>
                  </c:pt>
                  <c:pt idx="32">
                    <c:v>бак</c:v>
                  </c:pt>
                  <c:pt idx="33">
                    <c:v>спец</c:v>
                  </c:pt>
                  <c:pt idx="34">
                    <c:v>маг</c:v>
                  </c:pt>
                </c:lvl>
                <c:lvl>
                  <c:pt idx="0">
                    <c:v>г. Москва</c:v>
                  </c:pt>
                  <c:pt idx="3">
                    <c:v>г. Санкт-Петербург</c:v>
                  </c:pt>
                  <c:pt idx="7">
                    <c:v>Нижегородская область</c:v>
                  </c:pt>
                  <c:pt idx="11">
                    <c:v>Новосибирская область</c:v>
                  </c:pt>
                  <c:pt idx="15">
                    <c:v>Республика Башкортостан</c:v>
                  </c:pt>
                  <c:pt idx="19">
                    <c:v>Республика Татарстан</c:v>
                  </c:pt>
                  <c:pt idx="23">
                    <c:v>Ростовская область</c:v>
                  </c:pt>
                  <c:pt idx="27">
                    <c:v>Свердловская область</c:v>
                  </c:pt>
                  <c:pt idx="31">
                    <c:v>Томская область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+ 2024.xlsx]по уровням'!$AE$4:$AE$54</c:f>
              <c:numCache>
                <c:formatCode>General</c:formatCode>
                <c:ptCount val="35"/>
                <c:pt idx="0">
                  <c:v>18741</c:v>
                </c:pt>
                <c:pt idx="1">
                  <c:v>7604</c:v>
                </c:pt>
                <c:pt idx="2">
                  <c:v>6851</c:v>
                </c:pt>
                <c:pt idx="4">
                  <c:v>14991</c:v>
                </c:pt>
                <c:pt idx="5">
                  <c:v>3760</c:v>
                </c:pt>
                <c:pt idx="6">
                  <c:v>4918</c:v>
                </c:pt>
                <c:pt idx="8">
                  <c:v>1539</c:v>
                </c:pt>
                <c:pt idx="9">
                  <c:v>1244</c:v>
                </c:pt>
                <c:pt idx="10">
                  <c:v>277</c:v>
                </c:pt>
                <c:pt idx="12">
                  <c:v>5323</c:v>
                </c:pt>
                <c:pt idx="13">
                  <c:v>1366</c:v>
                </c:pt>
                <c:pt idx="14">
                  <c:v>821</c:v>
                </c:pt>
                <c:pt idx="16">
                  <c:v>1810</c:v>
                </c:pt>
                <c:pt idx="17">
                  <c:v>1277</c:v>
                </c:pt>
                <c:pt idx="18">
                  <c:v>405</c:v>
                </c:pt>
                <c:pt idx="20">
                  <c:v>9957</c:v>
                </c:pt>
                <c:pt idx="21">
                  <c:v>2216</c:v>
                </c:pt>
                <c:pt idx="22">
                  <c:v>1304</c:v>
                </c:pt>
                <c:pt idx="24">
                  <c:v>4134</c:v>
                </c:pt>
                <c:pt idx="25">
                  <c:v>705</c:v>
                </c:pt>
                <c:pt idx="26">
                  <c:v>1389</c:v>
                </c:pt>
                <c:pt idx="28">
                  <c:v>5044</c:v>
                </c:pt>
                <c:pt idx="29">
                  <c:v>664</c:v>
                </c:pt>
                <c:pt idx="30">
                  <c:v>658</c:v>
                </c:pt>
                <c:pt idx="32">
                  <c:v>6667</c:v>
                </c:pt>
                <c:pt idx="33">
                  <c:v>2108</c:v>
                </c:pt>
                <c:pt idx="34">
                  <c:v>1655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F98B-4094-8B55-10E47AE45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258138215"/>
        <c:axId val="62589408"/>
      </c:barChart>
      <c:catAx>
        <c:axId val="258138215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2589408"/>
        <c:crosses val="autoZero"/>
        <c:auto val="1"/>
        <c:lblAlgn val="ctr"/>
        <c:lblOffset val="100"/>
        <c:noMultiLvlLbl val="0"/>
      </c:catAx>
      <c:valAx>
        <c:axId val="6258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8138215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fdee2ba-0b7d-4590-8ab1-a44d6cd34f0c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3955579058699"/>
          <c:y val="4.3390835008995703E-2"/>
          <c:w val="0.73658264292849196"/>
          <c:h val="0.92553709387236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+ 2024.xlsx]по формам'!$C$1:$C$3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формам'!$C$4:$C$56</c:f>
            </c:numRef>
          </c:val>
          <c:extLst>
            <c:ext xmlns:c16="http://schemas.microsoft.com/office/drawing/2014/chart" uri="{C3380CC4-5D6E-409C-BE32-E72D297353CC}">
              <c16:uniqueId val="{00000000-01CB-40A0-BD32-4F5A7DCF4779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+ 2024.xlsx]по формам'!$D$1:$D$3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формам'!$D$4:$D$56</c:f>
            </c:numRef>
          </c:val>
          <c:extLst>
            <c:ext xmlns:c16="http://schemas.microsoft.com/office/drawing/2014/chart" uri="{C3380CC4-5D6E-409C-BE32-E72D297353CC}">
              <c16:uniqueId val="{00000001-01CB-40A0-BD32-4F5A7DCF4779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+ 2024.xlsx]по формам'!$E$1:$E$3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формам'!$E$4:$E$56</c:f>
            </c:numRef>
          </c:val>
          <c:extLst>
            <c:ext xmlns:c16="http://schemas.microsoft.com/office/drawing/2014/chart" uri="{C3380CC4-5D6E-409C-BE32-E72D297353CC}">
              <c16:uniqueId val="{00000002-01CB-40A0-BD32-4F5A7DCF4779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+ 2024.xlsx]по формам'!$F$1:$F$3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формам'!$F$4:$F$56</c:f>
            </c:numRef>
          </c:val>
          <c:extLst>
            <c:ext xmlns:c16="http://schemas.microsoft.com/office/drawing/2014/chart" uri="{C3380CC4-5D6E-409C-BE32-E72D297353CC}">
              <c16:uniqueId val="{00000003-01CB-40A0-BD32-4F5A7DCF4779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+ 2024.xlsx]по формам'!$G$1:$G$3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формам'!$G$4:$G$56</c:f>
            </c:numRef>
          </c:val>
          <c:extLst>
            <c:ext xmlns:c16="http://schemas.microsoft.com/office/drawing/2014/chart" uri="{C3380CC4-5D6E-409C-BE32-E72D297353CC}">
              <c16:uniqueId val="{00000004-01CB-40A0-BD32-4F5A7DCF4779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+ 2024.xlsx]по формам'!$H$1:$H$3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формам'!$H$4:$H$56</c:f>
              <c:numCache>
                <c:formatCode>General</c:formatCode>
                <c:ptCount val="8"/>
                <c:pt idx="0">
                  <c:v>32272</c:v>
                </c:pt>
                <c:pt idx="1">
                  <c:v>20242</c:v>
                </c:pt>
                <c:pt idx="2">
                  <c:v>5765</c:v>
                </c:pt>
                <c:pt idx="3">
                  <c:v>5971</c:v>
                </c:pt>
                <c:pt idx="4">
                  <c:v>9303</c:v>
                </c:pt>
                <c:pt idx="5">
                  <c:v>16165</c:v>
                </c:pt>
                <c:pt idx="6">
                  <c:v>5698</c:v>
                </c:pt>
                <c:pt idx="7">
                  <c:v>9385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CB-40A0-BD32-4F5A7DCF4779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+ 2024.xlsx]по формам'!$I$1:$I$3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формам'!$I$4:$I$56</c:f>
              <c:numCache>
                <c:formatCode>General</c:formatCode>
                <c:ptCount val="8"/>
                <c:pt idx="0">
                  <c:v>2450</c:v>
                </c:pt>
                <c:pt idx="1">
                  <c:v>1702</c:v>
                </c:pt>
                <c:pt idx="2">
                  <c:v>120</c:v>
                </c:pt>
                <c:pt idx="3">
                  <c:v>154</c:v>
                </c:pt>
                <c:pt idx="4">
                  <c:v>225</c:v>
                </c:pt>
                <c:pt idx="5">
                  <c:v>940</c:v>
                </c:pt>
                <c:pt idx="6">
                  <c:v>1142</c:v>
                </c:pt>
                <c:pt idx="7">
                  <c:v>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CB-40A0-BD32-4F5A7DCF4779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+ 2024.xlsx]по формам'!$J$1:$J$3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формам'!$J$4:$J$56</c:f>
              <c:numCache>
                <c:formatCode>General</c:formatCode>
                <c:ptCount val="8"/>
                <c:pt idx="0">
                  <c:v>4136</c:v>
                </c:pt>
                <c:pt idx="1">
                  <c:v>3790</c:v>
                </c:pt>
                <c:pt idx="2">
                  <c:v>225</c:v>
                </c:pt>
                <c:pt idx="3">
                  <c:v>826</c:v>
                </c:pt>
                <c:pt idx="4">
                  <c:v>983</c:v>
                </c:pt>
                <c:pt idx="5">
                  <c:v>712</c:v>
                </c:pt>
                <c:pt idx="6">
                  <c:v>720</c:v>
                </c:pt>
                <c:pt idx="7">
                  <c:v>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1CB-40A0-BD32-4F5A7DCF4779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+ 2024.xlsx]по формам'!$K$1:$K$3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формам'!$K$4:$K$56</c:f>
            </c:numRef>
          </c:val>
          <c:extLst>
            <c:ext xmlns:c16="http://schemas.microsoft.com/office/drawing/2014/chart" uri="{C3380CC4-5D6E-409C-BE32-E72D297353CC}">
              <c16:uniqueId val="{00000008-01CB-40A0-BD32-4F5A7DCF4779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+ 2024.xlsx]по формам'!$L$1:$L$3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формам'!$L$4:$L$56</c:f>
            </c:numRef>
          </c:val>
          <c:extLst>
            <c:ext xmlns:c16="http://schemas.microsoft.com/office/drawing/2014/chart" uri="{C3380CC4-5D6E-409C-BE32-E72D297353CC}">
              <c16:uniqueId val="{00000009-01CB-40A0-BD32-4F5A7DCF4779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+ 2024.xlsx]по формам'!$M$1:$M$3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формам'!$M$4:$M$56</c:f>
            </c:numRef>
          </c:val>
          <c:extLst>
            <c:ext xmlns:c16="http://schemas.microsoft.com/office/drawing/2014/chart" uri="{C3380CC4-5D6E-409C-BE32-E72D297353CC}">
              <c16:uniqueId val="{0000000A-01CB-40A0-BD32-4F5A7DCF4779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+ 2024.xlsx]по формам'!$N$1:$N$3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формам'!$N$4:$N$56</c:f>
            </c:numRef>
          </c:val>
          <c:extLst>
            <c:ext xmlns:c16="http://schemas.microsoft.com/office/drawing/2014/chart" uri="{C3380CC4-5D6E-409C-BE32-E72D297353CC}">
              <c16:uniqueId val="{0000000B-01CB-40A0-BD32-4F5A7DCF4779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+ 2024.xlsx]по формам'!$O$1:$O$3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формам'!$O$4:$O$56</c:f>
            </c:numRef>
          </c:val>
          <c:extLst>
            <c:ext xmlns:c16="http://schemas.microsoft.com/office/drawing/2014/chart" uri="{C3380CC4-5D6E-409C-BE32-E72D297353CC}">
              <c16:uniqueId val="{0000000C-01CB-40A0-BD32-4F5A7DCF4779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+ 2024.xlsx]по формам'!$P$1:$P$3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формам'!$P$4:$P$56</c:f>
            </c:numRef>
          </c:val>
          <c:extLst>
            <c:ext xmlns:c16="http://schemas.microsoft.com/office/drawing/2014/chart" uri="{C3380CC4-5D6E-409C-BE32-E72D297353CC}">
              <c16:uniqueId val="{0000000D-01CB-40A0-BD32-4F5A7DCF4779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+ 2024.xlsx]по формам'!$Q$1:$Q$3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формам'!$Q$4:$Q$56</c:f>
            </c:numRef>
          </c:val>
          <c:extLst>
            <c:ext xmlns:c16="http://schemas.microsoft.com/office/drawing/2014/chart" uri="{C3380CC4-5D6E-409C-BE32-E72D297353CC}">
              <c16:uniqueId val="{0000000E-01CB-40A0-BD32-4F5A7DCF4779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+ 2024.xlsx]по формам'!$R$1:$R$3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формам'!$R$4:$R$56</c:f>
            </c:numRef>
          </c:val>
          <c:extLst>
            <c:ext xmlns:c16="http://schemas.microsoft.com/office/drawing/2014/chart" uri="{C3380CC4-5D6E-409C-BE32-E72D297353CC}">
              <c16:uniqueId val="{0000000F-01CB-40A0-BD32-4F5A7DCF4779}"/>
            </c:ext>
          </c:extLst>
        </c:ser>
        <c:ser>
          <c:idx val="16"/>
          <c:order val="16"/>
          <c:tx>
            <c:strRef>
              <c:f>'[Данные для презы 27.06.2025 _ большие регионы + 2024.xlsx]по формам'!$S$1:$S$3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формам'!$S$4:$S$56</c:f>
            </c:numRef>
          </c:val>
          <c:extLst>
            <c:ext xmlns:c16="http://schemas.microsoft.com/office/drawing/2014/chart" uri="{C3380CC4-5D6E-409C-BE32-E72D297353CC}">
              <c16:uniqueId val="{00000010-01CB-40A0-BD32-4F5A7DCF4779}"/>
            </c:ext>
          </c:extLst>
        </c:ser>
        <c:ser>
          <c:idx val="17"/>
          <c:order val="17"/>
          <c:tx>
            <c:strRef>
              <c:f>'[Данные для презы 27.06.2025 _ большие регионы + 2024.xlsx]по формам'!$T$1:$T$3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формам'!$T$4:$T$56</c:f>
            </c:numRef>
          </c:val>
          <c:extLst>
            <c:ext xmlns:c16="http://schemas.microsoft.com/office/drawing/2014/chart" uri="{C3380CC4-5D6E-409C-BE32-E72D297353CC}">
              <c16:uniqueId val="{00000011-01CB-40A0-BD32-4F5A7DCF4779}"/>
            </c:ext>
          </c:extLst>
        </c:ser>
        <c:ser>
          <c:idx val="18"/>
          <c:order val="18"/>
          <c:tx>
            <c:strRef>
              <c:f>'[Данные для презы 27.06.2025 _ большие регионы + 2024.xlsx]по формам'!$U$1:$U$3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формам'!$U$4:$U$56</c:f>
            </c:numRef>
          </c:val>
          <c:extLst>
            <c:ext xmlns:c16="http://schemas.microsoft.com/office/drawing/2014/chart" uri="{C3380CC4-5D6E-409C-BE32-E72D297353CC}">
              <c16:uniqueId val="{00000012-01CB-40A0-BD32-4F5A7DCF4779}"/>
            </c:ext>
          </c:extLst>
        </c:ser>
        <c:ser>
          <c:idx val="19"/>
          <c:order val="19"/>
          <c:tx>
            <c:strRef>
              <c:f>'[Данные для презы 27.06.2025 _ большие регионы + 2024.xlsx]по формам'!$V$1:$V$3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формам'!$V$4:$V$56</c:f>
            </c:numRef>
          </c:val>
          <c:extLst>
            <c:ext xmlns:c16="http://schemas.microsoft.com/office/drawing/2014/chart" uri="{C3380CC4-5D6E-409C-BE32-E72D297353CC}">
              <c16:uniqueId val="{00000013-01CB-40A0-BD32-4F5A7DCF4779}"/>
            </c:ext>
          </c:extLst>
        </c:ser>
        <c:ser>
          <c:idx val="20"/>
          <c:order val="20"/>
          <c:tx>
            <c:strRef>
              <c:f>'[Данные для презы 27.06.2025 _ большие регионы + 2024.xlsx]по формам'!$W$1:$W$3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формам'!$W$4:$W$56</c:f>
            </c:numRef>
          </c:val>
          <c:extLst>
            <c:ext xmlns:c16="http://schemas.microsoft.com/office/drawing/2014/chart" uri="{C3380CC4-5D6E-409C-BE32-E72D297353CC}">
              <c16:uniqueId val="{00000014-01CB-40A0-BD32-4F5A7DCF4779}"/>
            </c:ext>
          </c:extLst>
        </c:ser>
        <c:ser>
          <c:idx val="21"/>
          <c:order val="21"/>
          <c:tx>
            <c:strRef>
              <c:f>'[Данные для презы 27.06.2025 _ большие регионы + 2024.xlsx]по формам'!$X$1:$X$3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формам'!$X$4:$X$56</c:f>
            </c:numRef>
          </c:val>
          <c:extLst>
            <c:ext xmlns:c16="http://schemas.microsoft.com/office/drawing/2014/chart" uri="{C3380CC4-5D6E-409C-BE32-E72D297353CC}">
              <c16:uniqueId val="{00000015-01CB-40A0-BD32-4F5A7DCF4779}"/>
            </c:ext>
          </c:extLst>
        </c:ser>
        <c:ser>
          <c:idx val="22"/>
          <c:order val="22"/>
          <c:tx>
            <c:strRef>
              <c:f>'[Данные для презы 27.06.2025 _ большие регионы + 2024.xlsx]по формам'!$Y$1:$Y$3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формам'!$Y$4:$Y$56</c:f>
            </c:numRef>
          </c:val>
          <c:extLst>
            <c:ext xmlns:c16="http://schemas.microsoft.com/office/drawing/2014/chart" uri="{C3380CC4-5D6E-409C-BE32-E72D297353CC}">
              <c16:uniqueId val="{00000016-01CB-40A0-BD32-4F5A7DCF4779}"/>
            </c:ext>
          </c:extLst>
        </c:ser>
        <c:ser>
          <c:idx val="23"/>
          <c:order val="23"/>
          <c:tx>
            <c:strRef>
              <c:f>'[Данные для презы 27.06.2025 _ большие регионы + 2024.xlsx]по формам'!$Z$1:$Z$3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формам'!$Z$4:$Z$56</c:f>
            </c:numRef>
          </c:val>
          <c:extLst>
            <c:ext xmlns:c16="http://schemas.microsoft.com/office/drawing/2014/chart" uri="{C3380CC4-5D6E-409C-BE32-E72D297353CC}">
              <c16:uniqueId val="{00000017-01CB-40A0-BD32-4F5A7DCF4779}"/>
            </c:ext>
          </c:extLst>
        </c:ser>
        <c:ser>
          <c:idx val="24"/>
          <c:order val="24"/>
          <c:tx>
            <c:strRef>
              <c:f>'[Данные для презы 27.06.2025 _ большие регионы + 2024.xlsx]по формам'!$AA$1:$AA$3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формам'!$AA$4:$AA$56</c:f>
            </c:numRef>
          </c:val>
          <c:extLst>
            <c:ext xmlns:c16="http://schemas.microsoft.com/office/drawing/2014/chart" uri="{C3380CC4-5D6E-409C-BE32-E72D297353CC}">
              <c16:uniqueId val="{00000018-01CB-40A0-BD32-4F5A7DCF4779}"/>
            </c:ext>
          </c:extLst>
        </c:ser>
        <c:ser>
          <c:idx val="25"/>
          <c:order val="25"/>
          <c:tx>
            <c:strRef>
              <c:f>'[Данные для презы 27.06.2025 _ большие регионы + 2024.xlsx]по формам'!$AB$1:$AB$3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формам'!$AB$4:$AB$56</c:f>
            </c:numRef>
          </c:val>
          <c:extLst>
            <c:ext xmlns:c16="http://schemas.microsoft.com/office/drawing/2014/chart" uri="{C3380CC4-5D6E-409C-BE32-E72D297353CC}">
              <c16:uniqueId val="{00000019-01CB-40A0-BD32-4F5A7DCF4779}"/>
            </c:ext>
          </c:extLst>
        </c:ser>
        <c:ser>
          <c:idx val="26"/>
          <c:order val="26"/>
          <c:tx>
            <c:strRef>
              <c:f>'[Данные для презы 27.06.2025 _ большие регионы + 2024.xlsx]по формам'!$AC$1:$AC$3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формам'!$AC$4:$AC$56</c:f>
            </c:numRef>
          </c:val>
          <c:extLst>
            <c:ext xmlns:c16="http://schemas.microsoft.com/office/drawing/2014/chart" uri="{C3380CC4-5D6E-409C-BE32-E72D297353CC}">
              <c16:uniqueId val="{0000001A-01CB-40A0-BD32-4F5A7DCF4779}"/>
            </c:ext>
          </c:extLst>
        </c:ser>
        <c:ser>
          <c:idx val="27"/>
          <c:order val="27"/>
          <c:tx>
            <c:strRef>
              <c:f>'[Данные для презы 27.06.2025 _ большие регионы + 2024.xlsx]по формам'!$AD$1:$AD$3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формам'!$AD$4:$AD$56</c:f>
            </c:numRef>
          </c:val>
          <c:extLst>
            <c:ext xmlns:c16="http://schemas.microsoft.com/office/drawing/2014/chart" uri="{C3380CC4-5D6E-409C-BE32-E72D297353CC}">
              <c16:uniqueId val="{0000001B-01CB-40A0-BD32-4F5A7DCF4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684546081"/>
        <c:axId val="792989152"/>
      </c:barChart>
      <c:catAx>
        <c:axId val="68454608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2989152"/>
        <c:crosses val="autoZero"/>
        <c:auto val="1"/>
        <c:lblAlgn val="ctr"/>
        <c:lblOffset val="100"/>
        <c:noMultiLvlLbl val="0"/>
      </c:catAx>
      <c:valAx>
        <c:axId val="7929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454608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f7d6216-2e29-4afd-b50a-e1c404c8d978}"/>
      </c:ext>
    </c:extLst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0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3955579058699"/>
          <c:y val="4.3390835008995703E-2"/>
          <c:w val="0.73658264292849196"/>
          <c:h val="0.92553709387236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+ 2024.xlsx]по формам'!$C$1:$C$3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формам'!$C$4:$C$56</c:f>
              <c:numCache>
                <c:formatCode>General</c:formatCode>
                <c:ptCount val="8"/>
                <c:pt idx="0">
                  <c:v>35326</c:v>
                </c:pt>
                <c:pt idx="1">
                  <c:v>21667</c:v>
                </c:pt>
                <c:pt idx="2">
                  <c:v>5724</c:v>
                </c:pt>
                <c:pt idx="3">
                  <c:v>6240</c:v>
                </c:pt>
                <c:pt idx="4">
                  <c:v>9291</c:v>
                </c:pt>
                <c:pt idx="5">
                  <c:v>15171</c:v>
                </c:pt>
                <c:pt idx="6">
                  <c:v>6050</c:v>
                </c:pt>
                <c:pt idx="7">
                  <c:v>9708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9-472E-B475-6FD2543451B9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+ 2024.xlsx]по формам'!$D$1:$D$3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формам'!$D$4:$D$56</c:f>
              <c:numCache>
                <c:formatCode>General</c:formatCode>
                <c:ptCount val="8"/>
                <c:pt idx="0">
                  <c:v>2625</c:v>
                </c:pt>
                <c:pt idx="1">
                  <c:v>1945</c:v>
                </c:pt>
                <c:pt idx="2">
                  <c:v>141</c:v>
                </c:pt>
                <c:pt idx="3">
                  <c:v>196</c:v>
                </c:pt>
                <c:pt idx="4">
                  <c:v>148</c:v>
                </c:pt>
                <c:pt idx="5">
                  <c:v>936</c:v>
                </c:pt>
                <c:pt idx="6">
                  <c:v>1388</c:v>
                </c:pt>
                <c:pt idx="7">
                  <c:v>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39-472E-B475-6FD2543451B9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+ 2024.xlsx]по формам'!$E$1:$E$3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формам'!$E$4:$E$56</c:f>
              <c:numCache>
                <c:formatCode>General</c:formatCode>
                <c:ptCount val="8"/>
                <c:pt idx="0">
                  <c:v>3340</c:v>
                </c:pt>
                <c:pt idx="1">
                  <c:v>3033</c:v>
                </c:pt>
                <c:pt idx="2">
                  <c:v>194</c:v>
                </c:pt>
                <c:pt idx="3">
                  <c:v>726</c:v>
                </c:pt>
                <c:pt idx="4">
                  <c:v>942</c:v>
                </c:pt>
                <c:pt idx="5">
                  <c:v>548</c:v>
                </c:pt>
                <c:pt idx="6">
                  <c:v>577</c:v>
                </c:pt>
                <c:pt idx="7">
                  <c:v>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39-472E-B475-6FD2543451B9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+ 2024.xlsx]по формам'!$F$1:$F$3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формам'!$F$4:$F$56</c:f>
            </c:numRef>
          </c:val>
          <c:extLst>
            <c:ext xmlns:c16="http://schemas.microsoft.com/office/drawing/2014/chart" uri="{C3380CC4-5D6E-409C-BE32-E72D297353CC}">
              <c16:uniqueId val="{00000003-9539-472E-B475-6FD2543451B9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+ 2024.xlsx]по формам'!$G$1:$G$3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формам'!$G$4:$G$56</c:f>
            </c:numRef>
          </c:val>
          <c:extLst>
            <c:ext xmlns:c16="http://schemas.microsoft.com/office/drawing/2014/chart" uri="{C3380CC4-5D6E-409C-BE32-E72D297353CC}">
              <c16:uniqueId val="{00000004-9539-472E-B475-6FD2543451B9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+ 2024.xlsx]по формам'!$H$1:$H$3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формам'!$H$4:$H$56</c:f>
            </c:numRef>
          </c:val>
          <c:extLst>
            <c:ext xmlns:c16="http://schemas.microsoft.com/office/drawing/2014/chart" uri="{C3380CC4-5D6E-409C-BE32-E72D297353CC}">
              <c16:uniqueId val="{00000005-9539-472E-B475-6FD2543451B9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+ 2024.xlsx]по формам'!$I$1:$I$3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формам'!$I$4:$I$56</c:f>
            </c:numRef>
          </c:val>
          <c:extLst>
            <c:ext xmlns:c16="http://schemas.microsoft.com/office/drawing/2014/chart" uri="{C3380CC4-5D6E-409C-BE32-E72D297353CC}">
              <c16:uniqueId val="{00000006-9539-472E-B475-6FD2543451B9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+ 2024.xlsx]по формам'!$J$1:$J$3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формам'!$J$4:$J$56</c:f>
            </c:numRef>
          </c:val>
          <c:extLst>
            <c:ext xmlns:c16="http://schemas.microsoft.com/office/drawing/2014/chart" uri="{C3380CC4-5D6E-409C-BE32-E72D297353CC}">
              <c16:uniqueId val="{00000007-9539-472E-B475-6FD2543451B9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+ 2024.xlsx]по формам'!$K$1:$K$3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формам'!$K$4:$K$56</c:f>
            </c:numRef>
          </c:val>
          <c:extLst>
            <c:ext xmlns:c16="http://schemas.microsoft.com/office/drawing/2014/chart" uri="{C3380CC4-5D6E-409C-BE32-E72D297353CC}">
              <c16:uniqueId val="{00000008-9539-472E-B475-6FD2543451B9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+ 2024.xlsx]по формам'!$L$1:$L$3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формам'!$L$4:$L$56</c:f>
            </c:numRef>
          </c:val>
          <c:extLst>
            <c:ext xmlns:c16="http://schemas.microsoft.com/office/drawing/2014/chart" uri="{C3380CC4-5D6E-409C-BE32-E72D297353CC}">
              <c16:uniqueId val="{00000009-9539-472E-B475-6FD2543451B9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+ 2024.xlsx]по формам'!$M$1:$M$3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формам'!$M$4:$M$56</c:f>
            </c:numRef>
          </c:val>
          <c:extLst>
            <c:ext xmlns:c16="http://schemas.microsoft.com/office/drawing/2014/chart" uri="{C3380CC4-5D6E-409C-BE32-E72D297353CC}">
              <c16:uniqueId val="{0000000A-9539-472E-B475-6FD2543451B9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+ 2024.xlsx]по формам'!$N$1:$N$3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формам'!$N$4:$N$56</c:f>
            </c:numRef>
          </c:val>
          <c:extLst>
            <c:ext xmlns:c16="http://schemas.microsoft.com/office/drawing/2014/chart" uri="{C3380CC4-5D6E-409C-BE32-E72D297353CC}">
              <c16:uniqueId val="{0000000B-9539-472E-B475-6FD2543451B9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+ 2024.xlsx]по формам'!$O$1:$O$3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формам'!$O$4:$O$56</c:f>
            </c:numRef>
          </c:val>
          <c:extLst>
            <c:ext xmlns:c16="http://schemas.microsoft.com/office/drawing/2014/chart" uri="{C3380CC4-5D6E-409C-BE32-E72D297353CC}">
              <c16:uniqueId val="{0000000C-9539-472E-B475-6FD2543451B9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+ 2024.xlsx]по формам'!$P$1:$P$3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формам'!$P$4:$P$56</c:f>
            </c:numRef>
          </c:val>
          <c:extLst>
            <c:ext xmlns:c16="http://schemas.microsoft.com/office/drawing/2014/chart" uri="{C3380CC4-5D6E-409C-BE32-E72D297353CC}">
              <c16:uniqueId val="{0000000D-9539-472E-B475-6FD2543451B9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+ 2024.xlsx]по формам'!$Q$1:$Q$3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формам'!$Q$4:$Q$56</c:f>
            </c:numRef>
          </c:val>
          <c:extLst>
            <c:ext xmlns:c16="http://schemas.microsoft.com/office/drawing/2014/chart" uri="{C3380CC4-5D6E-409C-BE32-E72D297353CC}">
              <c16:uniqueId val="{0000000E-9539-472E-B475-6FD2543451B9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+ 2024.xlsx]по формам'!$R$1:$R$3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формам'!$R$4:$R$56</c:f>
            </c:numRef>
          </c:val>
          <c:extLst>
            <c:ext xmlns:c16="http://schemas.microsoft.com/office/drawing/2014/chart" uri="{C3380CC4-5D6E-409C-BE32-E72D297353CC}">
              <c16:uniqueId val="{0000000F-9539-472E-B475-6FD2543451B9}"/>
            </c:ext>
          </c:extLst>
        </c:ser>
        <c:ser>
          <c:idx val="16"/>
          <c:order val="16"/>
          <c:tx>
            <c:strRef>
              <c:f>'[Данные для презы 27.06.2025 _ большие регионы + 2024.xlsx]по формам'!$S$1:$S$3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формам'!$S$4:$S$56</c:f>
            </c:numRef>
          </c:val>
          <c:extLst>
            <c:ext xmlns:c16="http://schemas.microsoft.com/office/drawing/2014/chart" uri="{C3380CC4-5D6E-409C-BE32-E72D297353CC}">
              <c16:uniqueId val="{00000010-9539-472E-B475-6FD2543451B9}"/>
            </c:ext>
          </c:extLst>
        </c:ser>
        <c:ser>
          <c:idx val="17"/>
          <c:order val="17"/>
          <c:tx>
            <c:strRef>
              <c:f>'[Данные для презы 27.06.2025 _ большие регионы + 2024.xlsx]по формам'!$T$1:$T$3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формам'!$T$4:$T$56</c:f>
            </c:numRef>
          </c:val>
          <c:extLst>
            <c:ext xmlns:c16="http://schemas.microsoft.com/office/drawing/2014/chart" uri="{C3380CC4-5D6E-409C-BE32-E72D297353CC}">
              <c16:uniqueId val="{00000011-9539-472E-B475-6FD2543451B9}"/>
            </c:ext>
          </c:extLst>
        </c:ser>
        <c:ser>
          <c:idx val="18"/>
          <c:order val="18"/>
          <c:tx>
            <c:strRef>
              <c:f>'[Данные для презы 27.06.2025 _ большие регионы + 2024.xlsx]по формам'!$U$1:$U$3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формам'!$U$4:$U$56</c:f>
            </c:numRef>
          </c:val>
          <c:extLst>
            <c:ext xmlns:c16="http://schemas.microsoft.com/office/drawing/2014/chart" uri="{C3380CC4-5D6E-409C-BE32-E72D297353CC}">
              <c16:uniqueId val="{00000012-9539-472E-B475-6FD2543451B9}"/>
            </c:ext>
          </c:extLst>
        </c:ser>
        <c:ser>
          <c:idx val="19"/>
          <c:order val="19"/>
          <c:tx>
            <c:strRef>
              <c:f>'[Данные для презы 27.06.2025 _ большие регионы + 2024.xlsx]по формам'!$V$1:$V$3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формам'!$V$4:$V$56</c:f>
            </c:numRef>
          </c:val>
          <c:extLst>
            <c:ext xmlns:c16="http://schemas.microsoft.com/office/drawing/2014/chart" uri="{C3380CC4-5D6E-409C-BE32-E72D297353CC}">
              <c16:uniqueId val="{00000013-9539-472E-B475-6FD2543451B9}"/>
            </c:ext>
          </c:extLst>
        </c:ser>
        <c:ser>
          <c:idx val="20"/>
          <c:order val="20"/>
          <c:tx>
            <c:strRef>
              <c:f>'[Данные для презы 27.06.2025 _ большие регионы + 2024.xlsx]по формам'!$W$1:$W$3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формам'!$W$4:$W$56</c:f>
            </c:numRef>
          </c:val>
          <c:extLst>
            <c:ext xmlns:c16="http://schemas.microsoft.com/office/drawing/2014/chart" uri="{C3380CC4-5D6E-409C-BE32-E72D297353CC}">
              <c16:uniqueId val="{00000014-9539-472E-B475-6FD2543451B9}"/>
            </c:ext>
          </c:extLst>
        </c:ser>
        <c:ser>
          <c:idx val="21"/>
          <c:order val="21"/>
          <c:tx>
            <c:strRef>
              <c:f>'[Данные для презы 27.06.2025 _ большие регионы + 2024.xlsx]по формам'!$X$1:$X$3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формам'!$X$4:$X$56</c:f>
            </c:numRef>
          </c:val>
          <c:extLst>
            <c:ext xmlns:c16="http://schemas.microsoft.com/office/drawing/2014/chart" uri="{C3380CC4-5D6E-409C-BE32-E72D297353CC}">
              <c16:uniqueId val="{00000015-9539-472E-B475-6FD2543451B9}"/>
            </c:ext>
          </c:extLst>
        </c:ser>
        <c:ser>
          <c:idx val="22"/>
          <c:order val="22"/>
          <c:tx>
            <c:strRef>
              <c:f>'[Данные для презы 27.06.2025 _ большие регионы + 2024.xlsx]по формам'!$Y$1:$Y$3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формам'!$Y$4:$Y$56</c:f>
            </c:numRef>
          </c:val>
          <c:extLst>
            <c:ext xmlns:c16="http://schemas.microsoft.com/office/drawing/2014/chart" uri="{C3380CC4-5D6E-409C-BE32-E72D297353CC}">
              <c16:uniqueId val="{00000016-9539-472E-B475-6FD2543451B9}"/>
            </c:ext>
          </c:extLst>
        </c:ser>
        <c:ser>
          <c:idx val="23"/>
          <c:order val="23"/>
          <c:tx>
            <c:strRef>
              <c:f>'[Данные для презы 27.06.2025 _ большие регионы + 2024.xlsx]по формам'!$Z$1:$Z$3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формам'!$Z$4:$Z$56</c:f>
            </c:numRef>
          </c:val>
          <c:extLst>
            <c:ext xmlns:c16="http://schemas.microsoft.com/office/drawing/2014/chart" uri="{C3380CC4-5D6E-409C-BE32-E72D297353CC}">
              <c16:uniqueId val="{00000017-9539-472E-B475-6FD2543451B9}"/>
            </c:ext>
          </c:extLst>
        </c:ser>
        <c:ser>
          <c:idx val="24"/>
          <c:order val="24"/>
          <c:tx>
            <c:strRef>
              <c:f>'[Данные для презы 27.06.2025 _ большие регионы + 2024.xlsx]по формам'!$AA$1:$AA$3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формам'!$AA$4:$AA$56</c:f>
            </c:numRef>
          </c:val>
          <c:extLst>
            <c:ext xmlns:c16="http://schemas.microsoft.com/office/drawing/2014/chart" uri="{C3380CC4-5D6E-409C-BE32-E72D297353CC}">
              <c16:uniqueId val="{00000018-9539-472E-B475-6FD2543451B9}"/>
            </c:ext>
          </c:extLst>
        </c:ser>
        <c:ser>
          <c:idx val="25"/>
          <c:order val="25"/>
          <c:tx>
            <c:strRef>
              <c:f>'[Данные для презы 27.06.2025 _ большие регионы + 2024.xlsx]по формам'!$AB$1:$AB$3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формам'!$AB$4:$AB$56</c:f>
            </c:numRef>
          </c:val>
          <c:extLst>
            <c:ext xmlns:c16="http://schemas.microsoft.com/office/drawing/2014/chart" uri="{C3380CC4-5D6E-409C-BE32-E72D297353CC}">
              <c16:uniqueId val="{00000019-9539-472E-B475-6FD2543451B9}"/>
            </c:ext>
          </c:extLst>
        </c:ser>
        <c:ser>
          <c:idx val="26"/>
          <c:order val="26"/>
          <c:tx>
            <c:strRef>
              <c:f>'[Данные для презы 27.06.2025 _ большие регионы + 2024.xlsx]по формам'!$AC$1:$AC$3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формам'!$AC$4:$AC$56</c:f>
            </c:numRef>
          </c:val>
          <c:extLst>
            <c:ext xmlns:c16="http://schemas.microsoft.com/office/drawing/2014/chart" uri="{C3380CC4-5D6E-409C-BE32-E72D297353CC}">
              <c16:uniqueId val="{0000001A-9539-472E-B475-6FD2543451B9}"/>
            </c:ext>
          </c:extLst>
        </c:ser>
        <c:ser>
          <c:idx val="27"/>
          <c:order val="27"/>
          <c:tx>
            <c:strRef>
              <c:f>'[Данные для презы 27.06.2025 _ большие регионы + 2024.xlsx]по формам'!$AD$1:$AD$3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формам'!$AD$4:$AD$56</c:f>
            </c:numRef>
          </c:val>
          <c:extLst>
            <c:ext xmlns:c16="http://schemas.microsoft.com/office/drawing/2014/chart" uri="{C3380CC4-5D6E-409C-BE32-E72D297353CC}">
              <c16:uniqueId val="{0000001B-9539-472E-B475-6FD254345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684546081"/>
        <c:axId val="792989152"/>
      </c:barChart>
      <c:catAx>
        <c:axId val="68454608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2989152"/>
        <c:crosses val="autoZero"/>
        <c:auto val="1"/>
        <c:lblAlgn val="ctr"/>
        <c:lblOffset val="100"/>
        <c:noMultiLvlLbl val="0"/>
      </c:catAx>
      <c:valAx>
        <c:axId val="7929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454608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b6e5856-838c-471c-854b-921703a7641a}"/>
      </c:ext>
    </c:extLst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0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3955579058699"/>
          <c:y val="4.3390835008995703E-2"/>
          <c:w val="0.73658264292849196"/>
          <c:h val="0.925537093872367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+ 2024.xlsx]по формам'!$C$1:$C$3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формам'!$C$4:$C$56</c:f>
            </c:numRef>
          </c:val>
          <c:extLst>
            <c:ext xmlns:c16="http://schemas.microsoft.com/office/drawing/2014/chart" uri="{C3380CC4-5D6E-409C-BE32-E72D297353CC}">
              <c16:uniqueId val="{00000000-387A-46AE-9665-CAE355FB74C1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+ 2024.xlsx]по формам'!$D$1:$D$3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формам'!$D$4:$D$56</c:f>
            </c:numRef>
          </c:val>
          <c:extLst>
            <c:ext xmlns:c16="http://schemas.microsoft.com/office/drawing/2014/chart" uri="{C3380CC4-5D6E-409C-BE32-E72D297353CC}">
              <c16:uniqueId val="{00000001-387A-46AE-9665-CAE355FB74C1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+ 2024.xlsx]по формам'!$E$1:$E$3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формам'!$E$4:$E$56</c:f>
            </c:numRef>
          </c:val>
          <c:extLst>
            <c:ext xmlns:c16="http://schemas.microsoft.com/office/drawing/2014/chart" uri="{C3380CC4-5D6E-409C-BE32-E72D297353CC}">
              <c16:uniqueId val="{00000002-387A-46AE-9665-CAE355FB74C1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+ 2024.xlsx]по формам'!$F$1:$F$3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формам'!$F$4:$F$56</c:f>
            </c:numRef>
          </c:val>
          <c:extLst>
            <c:ext xmlns:c16="http://schemas.microsoft.com/office/drawing/2014/chart" uri="{C3380CC4-5D6E-409C-BE32-E72D297353CC}">
              <c16:uniqueId val="{00000003-387A-46AE-9665-CAE355FB74C1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+ 2024.xlsx]по формам'!$G$1:$G$3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формам'!$G$4:$G$56</c:f>
            </c:numRef>
          </c:val>
          <c:extLst>
            <c:ext xmlns:c16="http://schemas.microsoft.com/office/drawing/2014/chart" uri="{C3380CC4-5D6E-409C-BE32-E72D297353CC}">
              <c16:uniqueId val="{00000004-387A-46AE-9665-CAE355FB74C1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+ 2024.xlsx]по формам'!$H$1:$H$3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формам'!$H$4:$H$56</c:f>
            </c:numRef>
          </c:val>
          <c:extLst>
            <c:ext xmlns:c16="http://schemas.microsoft.com/office/drawing/2014/chart" uri="{C3380CC4-5D6E-409C-BE32-E72D297353CC}">
              <c16:uniqueId val="{00000005-387A-46AE-9665-CAE355FB74C1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+ 2024.xlsx]по формам'!$I$1:$I$3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формам'!$I$4:$I$56</c:f>
            </c:numRef>
          </c:val>
          <c:extLst>
            <c:ext xmlns:c16="http://schemas.microsoft.com/office/drawing/2014/chart" uri="{C3380CC4-5D6E-409C-BE32-E72D297353CC}">
              <c16:uniqueId val="{00000006-387A-46AE-9665-CAE355FB74C1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+ 2024.xlsx]по формам'!$J$1:$J$3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формам'!$J$4:$J$56</c:f>
            </c:numRef>
          </c:val>
          <c:extLst>
            <c:ext xmlns:c16="http://schemas.microsoft.com/office/drawing/2014/chart" uri="{C3380CC4-5D6E-409C-BE32-E72D297353CC}">
              <c16:uniqueId val="{00000007-387A-46AE-9665-CAE355FB74C1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+ 2024.xlsx]по формам'!$K$1:$K$3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формам'!$K$4:$K$56</c:f>
            </c:numRef>
          </c:val>
          <c:extLst>
            <c:ext xmlns:c16="http://schemas.microsoft.com/office/drawing/2014/chart" uri="{C3380CC4-5D6E-409C-BE32-E72D297353CC}">
              <c16:uniqueId val="{00000008-387A-46AE-9665-CAE355FB74C1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+ 2024.xlsx]по формам'!$L$1:$L$3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формам'!$L$4:$L$56</c:f>
            </c:numRef>
          </c:val>
          <c:extLst>
            <c:ext xmlns:c16="http://schemas.microsoft.com/office/drawing/2014/chart" uri="{C3380CC4-5D6E-409C-BE32-E72D297353CC}">
              <c16:uniqueId val="{00000009-387A-46AE-9665-CAE355FB74C1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+ 2024.xlsx]по формам'!$M$1:$M$3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формам'!$M$4:$M$56</c:f>
              <c:numCache>
                <c:formatCode>General</c:formatCode>
                <c:ptCount val="8"/>
                <c:pt idx="0">
                  <c:v>32462</c:v>
                </c:pt>
                <c:pt idx="1">
                  <c:v>21308</c:v>
                </c:pt>
                <c:pt idx="2">
                  <c:v>4897</c:v>
                </c:pt>
                <c:pt idx="3">
                  <c:v>5728</c:v>
                </c:pt>
                <c:pt idx="4">
                  <c:v>5926</c:v>
                </c:pt>
                <c:pt idx="5">
                  <c:v>14494</c:v>
                </c:pt>
                <c:pt idx="6">
                  <c:v>4939</c:v>
                </c:pt>
                <c:pt idx="7">
                  <c:v>8946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87A-46AE-9665-CAE355FB74C1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+ 2024.xlsx]по формам'!$N$1:$N$3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формам'!$N$4:$N$56</c:f>
              <c:numCache>
                <c:formatCode>General</c:formatCode>
                <c:ptCount val="8"/>
                <c:pt idx="0">
                  <c:v>2570</c:v>
                </c:pt>
                <c:pt idx="1">
                  <c:v>1544</c:v>
                </c:pt>
                <c:pt idx="2">
                  <c:v>122</c:v>
                </c:pt>
                <c:pt idx="3">
                  <c:v>136</c:v>
                </c:pt>
                <c:pt idx="4">
                  <c:v>189</c:v>
                </c:pt>
                <c:pt idx="5">
                  <c:v>934</c:v>
                </c:pt>
                <c:pt idx="6">
                  <c:v>968</c:v>
                </c:pt>
                <c:pt idx="7">
                  <c:v>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87A-46AE-9665-CAE355FB74C1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+ 2024.xlsx]по формам'!$O$1:$O$3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формам'!$O$4:$O$56</c:f>
              <c:numCache>
                <c:formatCode>General</c:formatCode>
                <c:ptCount val="8"/>
                <c:pt idx="0">
                  <c:v>4864</c:v>
                </c:pt>
                <c:pt idx="1">
                  <c:v>4117</c:v>
                </c:pt>
                <c:pt idx="2">
                  <c:v>287</c:v>
                </c:pt>
                <c:pt idx="3">
                  <c:v>952</c:v>
                </c:pt>
                <c:pt idx="4">
                  <c:v>857</c:v>
                </c:pt>
                <c:pt idx="5">
                  <c:v>1138</c:v>
                </c:pt>
                <c:pt idx="6">
                  <c:v>801</c:v>
                </c:pt>
                <c:pt idx="7">
                  <c:v>1286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87A-46AE-9665-CAE355FB74C1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+ 2024.xlsx]по формам'!$P$1:$P$3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формам'!$P$4:$P$56</c:f>
            </c:numRef>
          </c:val>
          <c:extLst>
            <c:ext xmlns:c16="http://schemas.microsoft.com/office/drawing/2014/chart" uri="{C3380CC4-5D6E-409C-BE32-E72D297353CC}">
              <c16:uniqueId val="{0000000D-387A-46AE-9665-CAE355FB74C1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+ 2024.xlsx]по формам'!$Q$1:$Q$3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формам'!$Q$4:$Q$56</c:f>
            </c:numRef>
          </c:val>
          <c:extLst>
            <c:ext xmlns:c16="http://schemas.microsoft.com/office/drawing/2014/chart" uri="{C3380CC4-5D6E-409C-BE32-E72D297353CC}">
              <c16:uniqueId val="{0000000E-387A-46AE-9665-CAE355FB74C1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+ 2024.xlsx]по формам'!$R$1:$R$3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формам'!$R$4:$R$56</c:f>
            </c:numRef>
          </c:val>
          <c:extLst>
            <c:ext xmlns:c16="http://schemas.microsoft.com/office/drawing/2014/chart" uri="{C3380CC4-5D6E-409C-BE32-E72D297353CC}">
              <c16:uniqueId val="{0000000F-387A-46AE-9665-CAE355FB74C1}"/>
            </c:ext>
          </c:extLst>
        </c:ser>
        <c:ser>
          <c:idx val="16"/>
          <c:order val="16"/>
          <c:tx>
            <c:strRef>
              <c:f>'[Данные для презы 27.06.2025 _ большие регионы + 2024.xlsx]по формам'!$S$1:$S$3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формам'!$S$4:$S$56</c:f>
            </c:numRef>
          </c:val>
          <c:extLst>
            <c:ext xmlns:c16="http://schemas.microsoft.com/office/drawing/2014/chart" uri="{C3380CC4-5D6E-409C-BE32-E72D297353CC}">
              <c16:uniqueId val="{00000010-387A-46AE-9665-CAE355FB74C1}"/>
            </c:ext>
          </c:extLst>
        </c:ser>
        <c:ser>
          <c:idx val="17"/>
          <c:order val="17"/>
          <c:tx>
            <c:strRef>
              <c:f>'[Данные для презы 27.06.2025 _ большие регионы + 2024.xlsx]по формам'!$T$1:$T$3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формам'!$T$4:$T$56</c:f>
            </c:numRef>
          </c:val>
          <c:extLst>
            <c:ext xmlns:c16="http://schemas.microsoft.com/office/drawing/2014/chart" uri="{C3380CC4-5D6E-409C-BE32-E72D297353CC}">
              <c16:uniqueId val="{00000011-387A-46AE-9665-CAE355FB74C1}"/>
            </c:ext>
          </c:extLst>
        </c:ser>
        <c:ser>
          <c:idx val="18"/>
          <c:order val="18"/>
          <c:tx>
            <c:strRef>
              <c:f>'[Данные для презы 27.06.2025 _ большие регионы + 2024.xlsx]по формам'!$U$1:$U$3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формам'!$U$4:$U$56</c:f>
            </c:numRef>
          </c:val>
          <c:extLst>
            <c:ext xmlns:c16="http://schemas.microsoft.com/office/drawing/2014/chart" uri="{C3380CC4-5D6E-409C-BE32-E72D297353CC}">
              <c16:uniqueId val="{00000012-387A-46AE-9665-CAE355FB74C1}"/>
            </c:ext>
          </c:extLst>
        </c:ser>
        <c:ser>
          <c:idx val="19"/>
          <c:order val="19"/>
          <c:tx>
            <c:strRef>
              <c:f>'[Данные для презы 27.06.2025 _ большие регионы + 2024.xlsx]по формам'!$V$1:$V$3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формам'!$V$4:$V$56</c:f>
            </c:numRef>
          </c:val>
          <c:extLst>
            <c:ext xmlns:c16="http://schemas.microsoft.com/office/drawing/2014/chart" uri="{C3380CC4-5D6E-409C-BE32-E72D297353CC}">
              <c16:uniqueId val="{00000013-387A-46AE-9665-CAE355FB74C1}"/>
            </c:ext>
          </c:extLst>
        </c:ser>
        <c:ser>
          <c:idx val="20"/>
          <c:order val="20"/>
          <c:tx>
            <c:strRef>
              <c:f>'[Данные для презы 27.06.2025 _ большие регионы + 2024.xlsx]по формам'!$W$1:$W$3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формам'!$W$4:$W$56</c:f>
            </c:numRef>
          </c:val>
          <c:extLst>
            <c:ext xmlns:c16="http://schemas.microsoft.com/office/drawing/2014/chart" uri="{C3380CC4-5D6E-409C-BE32-E72D297353CC}">
              <c16:uniqueId val="{00000014-387A-46AE-9665-CAE355FB74C1}"/>
            </c:ext>
          </c:extLst>
        </c:ser>
        <c:ser>
          <c:idx val="21"/>
          <c:order val="21"/>
          <c:tx>
            <c:strRef>
              <c:f>'[Данные для презы 27.06.2025 _ большие регионы + 2024.xlsx]по формам'!$X$1:$X$3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формам'!$X$4:$X$56</c:f>
            </c:numRef>
          </c:val>
          <c:extLst>
            <c:ext xmlns:c16="http://schemas.microsoft.com/office/drawing/2014/chart" uri="{C3380CC4-5D6E-409C-BE32-E72D297353CC}">
              <c16:uniqueId val="{00000015-387A-46AE-9665-CAE355FB74C1}"/>
            </c:ext>
          </c:extLst>
        </c:ser>
        <c:ser>
          <c:idx val="22"/>
          <c:order val="22"/>
          <c:tx>
            <c:strRef>
              <c:f>'[Данные для презы 27.06.2025 _ большие регионы + 2024.xlsx]по формам'!$Y$1:$Y$3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формам'!$Y$4:$Y$56</c:f>
            </c:numRef>
          </c:val>
          <c:extLst>
            <c:ext xmlns:c16="http://schemas.microsoft.com/office/drawing/2014/chart" uri="{C3380CC4-5D6E-409C-BE32-E72D297353CC}">
              <c16:uniqueId val="{00000016-387A-46AE-9665-CAE355FB74C1}"/>
            </c:ext>
          </c:extLst>
        </c:ser>
        <c:ser>
          <c:idx val="23"/>
          <c:order val="23"/>
          <c:tx>
            <c:strRef>
              <c:f>'[Данные для презы 27.06.2025 _ большие регионы + 2024.xlsx]по формам'!$Z$1:$Z$3</c:f>
              <c:strCache>
                <c:ptCount val="1"/>
                <c:pt idx="0">
                  <c:v>итого / уровни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формам'!$Z$4:$Z$56</c:f>
            </c:numRef>
          </c:val>
          <c:extLst>
            <c:ext xmlns:c16="http://schemas.microsoft.com/office/drawing/2014/chart" uri="{C3380CC4-5D6E-409C-BE32-E72D297353CC}">
              <c16:uniqueId val="{00000017-387A-46AE-9665-CAE355FB74C1}"/>
            </c:ext>
          </c:extLst>
        </c:ser>
        <c:ser>
          <c:idx val="24"/>
          <c:order val="24"/>
          <c:tx>
            <c:strRef>
              <c:f>'[Данные для презы 27.06.2025 _ большие регионы + 2024.xlsx]по формам'!$AA$1:$AA$3</c:f>
              <c:strCache>
                <c:ptCount val="1"/>
                <c:pt idx="0">
                  <c:v>% уровни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формам'!$AA$4:$AA$56</c:f>
            </c:numRef>
          </c:val>
          <c:extLst>
            <c:ext xmlns:c16="http://schemas.microsoft.com/office/drawing/2014/chart" uri="{C3380CC4-5D6E-409C-BE32-E72D297353CC}">
              <c16:uniqueId val="{00000018-387A-46AE-9665-CAE355FB74C1}"/>
            </c:ext>
          </c:extLst>
        </c:ser>
        <c:ser>
          <c:idx val="25"/>
          <c:order val="25"/>
          <c:tx>
            <c:strRef>
              <c:f>'[Данные для презы 27.06.2025 _ большие регионы + 2024.xlsx]по формам'!$AB$1:$AB$3</c:f>
              <c:strCache>
                <c:ptCount val="1"/>
                <c:pt idx="0">
                  <c:v>очное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формам'!$AB$4:$AB$56</c:f>
            </c:numRef>
          </c:val>
          <c:extLst>
            <c:ext xmlns:c16="http://schemas.microsoft.com/office/drawing/2014/chart" uri="{C3380CC4-5D6E-409C-BE32-E72D297353CC}">
              <c16:uniqueId val="{00000019-387A-46AE-9665-CAE355FB74C1}"/>
            </c:ext>
          </c:extLst>
        </c:ser>
        <c:ser>
          <c:idx val="26"/>
          <c:order val="26"/>
          <c:tx>
            <c:strRef>
              <c:f>'[Данные для презы 27.06.2025 _ большие регионы + 2024.xlsx]по формам'!$AC$1:$AC$3</c:f>
              <c:strCache>
                <c:ptCount val="1"/>
                <c:pt idx="0">
                  <c:v>очно/заочное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формам'!$AC$4:$AC$56</c:f>
            </c:numRef>
          </c:val>
          <c:extLst>
            <c:ext xmlns:c16="http://schemas.microsoft.com/office/drawing/2014/chart" uri="{C3380CC4-5D6E-409C-BE32-E72D297353CC}">
              <c16:uniqueId val="{0000001A-387A-46AE-9665-CAE355FB74C1}"/>
            </c:ext>
          </c:extLst>
        </c:ser>
        <c:ser>
          <c:idx val="27"/>
          <c:order val="27"/>
          <c:tx>
            <c:strRef>
              <c:f>'[Данные для презы 27.06.2025 _ большие регионы + 2024.xlsx]по формам'!$AD$1:$AD$3</c:f>
              <c:strCache>
                <c:ptCount val="1"/>
                <c:pt idx="0">
                  <c:v>заочное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'[Данные для презы 27.06.2025 _ большие регионы + 2024.xlsx]по формам'!$A$4:$B$56</c:f>
              <c:strCache>
                <c:ptCount val="8"/>
                <c:pt idx="0">
                  <c:v>г. Москва</c:v>
                </c:pt>
                <c:pt idx="1">
                  <c:v>г. Санкт-Петербург</c:v>
                </c:pt>
                <c:pt idx="2">
                  <c:v>Нижегородская область</c:v>
                </c:pt>
                <c:pt idx="3">
                  <c:v>Новосибирская область</c:v>
                </c:pt>
                <c:pt idx="4">
                  <c:v>Республика Башкортостан</c:v>
                </c:pt>
                <c:pt idx="5">
                  <c:v>Республика Татарстан</c:v>
                </c:pt>
                <c:pt idx="6">
                  <c:v>Свердловская область</c:v>
                </c:pt>
                <c:pt idx="7">
                  <c:v>Томская область</c:v>
                </c:pt>
              </c:strCache>
            </c:strRef>
          </c:cat>
          <c:val>
            <c:numRef>
              <c:f>'[Данные для презы 27.06.2025 _ большие регионы + 2024.xlsx]по формам'!$AD$4:$AD$56</c:f>
            </c:numRef>
          </c:val>
          <c:extLst>
            <c:ext xmlns:c16="http://schemas.microsoft.com/office/drawing/2014/chart" uri="{C3380CC4-5D6E-409C-BE32-E72D297353CC}">
              <c16:uniqueId val="{0000001B-387A-46AE-9665-CAE355FB7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40"/>
        <c:axId val="684546081"/>
        <c:axId val="792989152"/>
      </c:barChart>
      <c:catAx>
        <c:axId val="68454608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2989152"/>
        <c:crosses val="autoZero"/>
        <c:auto val="1"/>
        <c:lblAlgn val="ctr"/>
        <c:lblOffset val="100"/>
        <c:noMultiLvlLbl val="0"/>
      </c:catAx>
      <c:valAx>
        <c:axId val="7929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8454608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ru-RU"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9cc396e-e851-490d-96f9-b5dd90f4b87d}"/>
      </c:ext>
    </c:extLst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0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+ 2024.xlsx]Лист14'!$B$1:$B$2</c:f>
              <c:strCache>
                <c:ptCount val="1"/>
                <c:pt idx="0">
                  <c:v>2019 бакалавриат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'[Данные для презы 27.06.2025 _ большие регионы + 2024.xlsx]Лист14'!$A$3:$A$18</c:f>
              <c:strCache>
                <c:ptCount val="16"/>
                <c:pt idx="0">
                  <c:v>Азербайджан </c:v>
                </c:pt>
                <c:pt idx="1">
                  <c:v>Беларусь</c:v>
                </c:pt>
                <c:pt idx="2">
                  <c:v>Китай </c:v>
                </c:pt>
                <c:pt idx="3">
                  <c:v>Индия </c:v>
                </c:pt>
                <c:pt idx="4">
                  <c:v>Иран</c:v>
                </c:pt>
                <c:pt idx="5">
                  <c:v>Ирак</c:v>
                </c:pt>
                <c:pt idx="6">
                  <c:v>Казахстан</c:v>
                </c:pt>
                <c:pt idx="7">
                  <c:v>Киргизия </c:v>
                </c:pt>
                <c:pt idx="8">
                  <c:v>Молдова</c:v>
                </c:pt>
                <c:pt idx="9">
                  <c:v>Марокко</c:v>
                </c:pt>
                <c:pt idx="10">
                  <c:v>Вьетнам </c:v>
                </c:pt>
                <c:pt idx="11">
                  <c:v>Таджикистан </c:v>
                </c:pt>
                <c:pt idx="12">
                  <c:v>Туркменистан </c:v>
                </c:pt>
                <c:pt idx="13">
                  <c:v>Украина </c:v>
                </c:pt>
                <c:pt idx="14">
                  <c:v>Египет </c:v>
                </c:pt>
                <c:pt idx="15">
                  <c:v>Узбекистан </c:v>
                </c:pt>
              </c:strCache>
            </c:strRef>
          </c:cat>
          <c:val>
            <c:numRef>
              <c:f>'[Данные для презы 27.06.2025 _ большие регионы + 2024.xlsx]Лист14'!$B$3:$B$18</c:f>
            </c:numRef>
          </c:val>
          <c:extLst>
            <c:ext xmlns:c16="http://schemas.microsoft.com/office/drawing/2014/chart" uri="{C3380CC4-5D6E-409C-BE32-E72D297353CC}">
              <c16:uniqueId val="{00000000-215A-418D-BB9A-5D34853E54E8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+ 2024.xlsx]Лист14'!$C$1:$C$2</c:f>
              <c:strCache>
                <c:ptCount val="1"/>
                <c:pt idx="0">
                  <c:v>2019 специалитет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'[Данные для презы 27.06.2025 _ большие регионы + 2024.xlsx]Лист14'!$A$3:$A$18</c:f>
              <c:strCache>
                <c:ptCount val="16"/>
                <c:pt idx="0">
                  <c:v>Азербайджан </c:v>
                </c:pt>
                <c:pt idx="1">
                  <c:v>Беларусь</c:v>
                </c:pt>
                <c:pt idx="2">
                  <c:v>Китай </c:v>
                </c:pt>
                <c:pt idx="3">
                  <c:v>Индия </c:v>
                </c:pt>
                <c:pt idx="4">
                  <c:v>Иран</c:v>
                </c:pt>
                <c:pt idx="5">
                  <c:v>Ирак</c:v>
                </c:pt>
                <c:pt idx="6">
                  <c:v>Казахстан</c:v>
                </c:pt>
                <c:pt idx="7">
                  <c:v>Киргизия </c:v>
                </c:pt>
                <c:pt idx="8">
                  <c:v>Молдова</c:v>
                </c:pt>
                <c:pt idx="9">
                  <c:v>Марокко</c:v>
                </c:pt>
                <c:pt idx="10">
                  <c:v>Вьетнам </c:v>
                </c:pt>
                <c:pt idx="11">
                  <c:v>Таджикистан </c:v>
                </c:pt>
                <c:pt idx="12">
                  <c:v>Туркменистан </c:v>
                </c:pt>
                <c:pt idx="13">
                  <c:v>Украина </c:v>
                </c:pt>
                <c:pt idx="14">
                  <c:v>Египет </c:v>
                </c:pt>
                <c:pt idx="15">
                  <c:v>Узбекистан </c:v>
                </c:pt>
              </c:strCache>
            </c:strRef>
          </c:cat>
          <c:val>
            <c:numRef>
              <c:f>'[Данные для презы 27.06.2025 _ большие регионы + 2024.xlsx]Лист14'!$C$3:$C$18</c:f>
            </c:numRef>
          </c:val>
          <c:extLst>
            <c:ext xmlns:c16="http://schemas.microsoft.com/office/drawing/2014/chart" uri="{C3380CC4-5D6E-409C-BE32-E72D297353CC}">
              <c16:uniqueId val="{00000001-215A-418D-BB9A-5D34853E54E8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+ 2024.xlsx]Лист14'!$D$1:$D$2</c:f>
              <c:strCache>
                <c:ptCount val="1"/>
                <c:pt idx="0">
                  <c:v>2019 магистратура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'[Данные для презы 27.06.2025 _ большие регионы + 2024.xlsx]Лист14'!$A$3:$A$18</c:f>
              <c:strCache>
                <c:ptCount val="16"/>
                <c:pt idx="0">
                  <c:v>Азербайджан </c:v>
                </c:pt>
                <c:pt idx="1">
                  <c:v>Беларусь</c:v>
                </c:pt>
                <c:pt idx="2">
                  <c:v>Китай </c:v>
                </c:pt>
                <c:pt idx="3">
                  <c:v>Индия </c:v>
                </c:pt>
                <c:pt idx="4">
                  <c:v>Иран</c:v>
                </c:pt>
                <c:pt idx="5">
                  <c:v>Ирак</c:v>
                </c:pt>
                <c:pt idx="6">
                  <c:v>Казахстан</c:v>
                </c:pt>
                <c:pt idx="7">
                  <c:v>Киргизия </c:v>
                </c:pt>
                <c:pt idx="8">
                  <c:v>Молдова</c:v>
                </c:pt>
                <c:pt idx="9">
                  <c:v>Марокко</c:v>
                </c:pt>
                <c:pt idx="10">
                  <c:v>Вьетнам </c:v>
                </c:pt>
                <c:pt idx="11">
                  <c:v>Таджикистан </c:v>
                </c:pt>
                <c:pt idx="12">
                  <c:v>Туркменистан </c:v>
                </c:pt>
                <c:pt idx="13">
                  <c:v>Украина </c:v>
                </c:pt>
                <c:pt idx="14">
                  <c:v>Египет </c:v>
                </c:pt>
                <c:pt idx="15">
                  <c:v>Узбекистан </c:v>
                </c:pt>
              </c:strCache>
            </c:strRef>
          </c:cat>
          <c:val>
            <c:numRef>
              <c:f>'[Данные для презы 27.06.2025 _ большие регионы + 2024.xlsx]Лист14'!$D$3:$D$18</c:f>
            </c:numRef>
          </c:val>
          <c:extLst>
            <c:ext xmlns:c16="http://schemas.microsoft.com/office/drawing/2014/chart" uri="{C3380CC4-5D6E-409C-BE32-E72D297353CC}">
              <c16:uniqueId val="{00000002-215A-418D-BB9A-5D34853E54E8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+ 2024.xlsx]Лист14'!$E$1:$E$2</c:f>
              <c:strCache>
                <c:ptCount val="1"/>
                <c:pt idx="0">
                  <c:v>2019 итого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'[Данные для презы 27.06.2025 _ большие регионы + 2024.xlsx]Лист14'!$A$3:$A$18</c:f>
              <c:strCache>
                <c:ptCount val="16"/>
                <c:pt idx="0">
                  <c:v>Азербайджан </c:v>
                </c:pt>
                <c:pt idx="1">
                  <c:v>Беларусь</c:v>
                </c:pt>
                <c:pt idx="2">
                  <c:v>Китай </c:v>
                </c:pt>
                <c:pt idx="3">
                  <c:v>Индия </c:v>
                </c:pt>
                <c:pt idx="4">
                  <c:v>Иран</c:v>
                </c:pt>
                <c:pt idx="5">
                  <c:v>Ирак</c:v>
                </c:pt>
                <c:pt idx="6">
                  <c:v>Казахстан</c:v>
                </c:pt>
                <c:pt idx="7">
                  <c:v>Киргизия </c:v>
                </c:pt>
                <c:pt idx="8">
                  <c:v>Молдова</c:v>
                </c:pt>
                <c:pt idx="9">
                  <c:v>Марокко</c:v>
                </c:pt>
                <c:pt idx="10">
                  <c:v>Вьетнам </c:v>
                </c:pt>
                <c:pt idx="11">
                  <c:v>Таджикистан </c:v>
                </c:pt>
                <c:pt idx="12">
                  <c:v>Туркменистан </c:v>
                </c:pt>
                <c:pt idx="13">
                  <c:v>Украина </c:v>
                </c:pt>
                <c:pt idx="14">
                  <c:v>Египет </c:v>
                </c:pt>
                <c:pt idx="15">
                  <c:v>Узбекистан </c:v>
                </c:pt>
              </c:strCache>
            </c:strRef>
          </c:cat>
          <c:val>
            <c:numRef>
              <c:f>'[Данные для презы 27.06.2025 _ большие регионы + 2024.xlsx]Лист14'!$E$3:$E$18</c:f>
              <c:numCache>
                <c:formatCode>General</c:formatCode>
                <c:ptCount val="16"/>
                <c:pt idx="0">
                  <c:v>8339</c:v>
                </c:pt>
                <c:pt idx="1">
                  <c:v>10043</c:v>
                </c:pt>
                <c:pt idx="2">
                  <c:v>22839</c:v>
                </c:pt>
                <c:pt idx="3">
                  <c:v>14119</c:v>
                </c:pt>
                <c:pt idx="4">
                  <c:v>2497</c:v>
                </c:pt>
                <c:pt idx="5">
                  <c:v>3353</c:v>
                </c:pt>
                <c:pt idx="6">
                  <c:v>61442</c:v>
                </c:pt>
                <c:pt idx="7">
                  <c:v>6383</c:v>
                </c:pt>
                <c:pt idx="8">
                  <c:v>2789</c:v>
                </c:pt>
                <c:pt idx="9">
                  <c:v>2358</c:v>
                </c:pt>
                <c:pt idx="10">
                  <c:v>1235</c:v>
                </c:pt>
                <c:pt idx="11">
                  <c:v>18446</c:v>
                </c:pt>
                <c:pt idx="12">
                  <c:v>35348</c:v>
                </c:pt>
                <c:pt idx="13">
                  <c:v>14207</c:v>
                </c:pt>
                <c:pt idx="14">
                  <c:v>6046</c:v>
                </c:pt>
                <c:pt idx="15">
                  <c:v>30073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5A-418D-BB9A-5D34853E54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11163082"/>
        <c:axId val="26224034"/>
      </c:barChart>
      <c:catAx>
        <c:axId val="61116308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224034"/>
        <c:crosses val="autoZero"/>
        <c:auto val="1"/>
        <c:lblAlgn val="ctr"/>
        <c:lblOffset val="100"/>
        <c:noMultiLvlLbl val="0"/>
      </c:catAx>
      <c:valAx>
        <c:axId val="2622403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116308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ecb96e9-50d6-4a0e-9b2e-8439c3b7e94e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'[Данные для презы 27.06.2025 _ большие регионы + 2024.xlsx]Лист14'!$AO$34</c:f>
              <c:strCache>
                <c:ptCount val="1"/>
                <c:pt idx="0">
                  <c:v>Азербайджан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+ 2024.xlsx]Лист14'!$AP$34:$BM$34</c:f>
              <c:numCache>
                <c:formatCode>General</c:formatCode>
                <c:ptCount val="1"/>
                <c:pt idx="0">
                  <c:v>7618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E-4D7D-B305-D849611229B6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+ 2024.xlsx]Лист14'!$AO$35</c:f>
              <c:strCache>
                <c:ptCount val="1"/>
                <c:pt idx="0">
                  <c:v>Беларусь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+ 2024.xlsx]Лист14'!$AP$35:$BM$35</c:f>
              <c:numCache>
                <c:formatCode>General</c:formatCode>
                <c:ptCount val="1"/>
                <c:pt idx="0">
                  <c:v>9983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E-4D7D-B305-D849611229B6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+ 2024.xlsx]Лист14'!$AO$36</c:f>
              <c:strCache>
                <c:ptCount val="1"/>
                <c:pt idx="0">
                  <c:v>Китай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+ 2024.xlsx]Лист14'!$AP$36:$BM$36</c:f>
              <c:numCache>
                <c:formatCode>General</c:formatCode>
                <c:ptCount val="1"/>
                <c:pt idx="0">
                  <c:v>49050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7E-4D7D-B305-D849611229B6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+ 2024.xlsx]Лист14'!$AO$37</c:f>
              <c:strCache>
                <c:ptCount val="1"/>
                <c:pt idx="0">
                  <c:v>Индия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+ 2024.xlsx]Лист14'!$AP$37:$BM$37</c:f>
              <c:numCache>
                <c:formatCode>General</c:formatCode>
                <c:ptCount val="1"/>
                <c:pt idx="0">
                  <c:v>30053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7E-4D7D-B305-D849611229B6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+ 2024.xlsx]Лист14'!$AO$38</c:f>
              <c:strCache>
                <c:ptCount val="1"/>
                <c:pt idx="0">
                  <c:v>Иран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+ 2024.xlsx]Лист14'!$AP$38:$BM$38</c:f>
              <c:numCache>
                <c:formatCode>General</c:formatCode>
                <c:ptCount val="1"/>
                <c:pt idx="0">
                  <c:v>8632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7E-4D7D-B305-D849611229B6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+ 2024.xlsx]Лист14'!$AO$39</c:f>
              <c:strCache>
                <c:ptCount val="1"/>
                <c:pt idx="0">
                  <c:v>Ирак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+ 2024.xlsx]Лист14'!$AP$39:$BM$39</c:f>
              <c:numCache>
                <c:formatCode>General</c:formatCode>
                <c:ptCount val="1"/>
                <c:pt idx="0">
                  <c:v>1577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7E-4D7D-B305-D849611229B6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+ 2024.xlsx]Лист14'!$AO$40</c:f>
              <c:strCache>
                <c:ptCount val="1"/>
                <c:pt idx="0">
                  <c:v>Казахстан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+ 2024.xlsx]Лист14'!$AP$40:$BM$40</c:f>
              <c:numCache>
                <c:formatCode>General</c:formatCode>
                <c:ptCount val="1"/>
                <c:pt idx="0">
                  <c:v>51761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7E-4D7D-B305-D849611229B6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+ 2024.xlsx]Лист14'!$AO$41</c:f>
              <c:strCache>
                <c:ptCount val="1"/>
                <c:pt idx="0">
                  <c:v>Киргизия 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+ 2024.xlsx]Лист14'!$AP$41:$BM$41</c:f>
              <c:numCache>
                <c:formatCode>General</c:formatCode>
                <c:ptCount val="1"/>
                <c:pt idx="0">
                  <c:v>7695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07E-4D7D-B305-D849611229B6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+ 2024.xlsx]Лист14'!$AO$42</c:f>
              <c:strCache>
                <c:ptCount val="1"/>
                <c:pt idx="0">
                  <c:v>Молдова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+ 2024.xlsx]Лист14'!$AP$42:$BM$42</c:f>
              <c:numCache>
                <c:formatCode>General</c:formatCode>
                <c:ptCount val="1"/>
                <c:pt idx="0">
                  <c:v>1380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7E-4D7D-B305-D849611229B6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+ 2024.xlsx]Лист14'!$AO$43</c:f>
              <c:strCache>
                <c:ptCount val="1"/>
                <c:pt idx="0">
                  <c:v>Марокко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+ 2024.xlsx]Лист14'!$AP$43:$BM$43</c:f>
              <c:numCache>
                <c:formatCode>General</c:formatCode>
                <c:ptCount val="1"/>
                <c:pt idx="0">
                  <c:v>3833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07E-4D7D-B305-D849611229B6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+ 2024.xlsx]Лист14'!$AO$44</c:f>
              <c:strCache>
                <c:ptCount val="1"/>
                <c:pt idx="0">
                  <c:v>Вьетнам 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+ 2024.xlsx]Лист14'!$AP$44:$BM$44</c:f>
              <c:numCache>
                <c:formatCode>General</c:formatCode>
                <c:ptCount val="1"/>
                <c:pt idx="0">
                  <c:v>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7E-4D7D-B305-D849611229B6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+ 2024.xlsx]Лист14'!$AO$45</c:f>
              <c:strCache>
                <c:ptCount val="1"/>
                <c:pt idx="0">
                  <c:v>Таджикистан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+ 2024.xlsx]Лист14'!$AP$45:$BM$45</c:f>
              <c:numCache>
                <c:formatCode>General</c:formatCode>
                <c:ptCount val="1"/>
                <c:pt idx="0">
                  <c:v>24753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07E-4D7D-B305-D849611229B6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+ 2024.xlsx]Лист14'!$AO$46</c:f>
              <c:strCache>
                <c:ptCount val="1"/>
                <c:pt idx="0">
                  <c:v>Туркменистан 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+ 2024.xlsx]Лист14'!$AP$46:$BM$46</c:f>
              <c:numCache>
                <c:formatCode>General</c:formatCode>
                <c:ptCount val="1"/>
                <c:pt idx="0">
                  <c:v>52101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07E-4D7D-B305-D849611229B6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+ 2024.xlsx]Лист14'!$AO$47</c:f>
              <c:strCache>
                <c:ptCount val="1"/>
                <c:pt idx="0">
                  <c:v>Украина 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+ 2024.xlsx]Лист14'!$AP$47:$BM$47</c:f>
              <c:numCache>
                <c:formatCode>General</c:formatCode>
                <c:ptCount val="1"/>
                <c:pt idx="0">
                  <c:v>2156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107E-4D7D-B305-D849611229B6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+ 2024.xlsx]Лист14'!$AO$48</c:f>
              <c:strCache>
                <c:ptCount val="1"/>
                <c:pt idx="0">
                  <c:v>Египет 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+ 2024.xlsx]Лист14'!$AP$48:$BM$48</c:f>
              <c:numCache>
                <c:formatCode>General</c:formatCode>
                <c:ptCount val="1"/>
                <c:pt idx="0">
                  <c:v>10213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07E-4D7D-B305-D849611229B6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+ 2024.xlsx]Лист14'!$AO$49</c:f>
              <c:strCache>
                <c:ptCount val="1"/>
                <c:pt idx="0">
                  <c:v>Узбекистан 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'[Данные для презы 27.06.2025 _ большие регионы + 2024.xlsx]Лист14'!$AP$49:$BM$49</c:f>
              <c:numCache>
                <c:formatCode>General</c:formatCode>
                <c:ptCount val="1"/>
                <c:pt idx="0">
                  <c:v>44771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07E-4D7D-B305-D849611229B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40"/>
        <c:overlap val="-40"/>
        <c:axId val="529811837"/>
        <c:axId val="799316052"/>
      </c:barChart>
      <c:catAx>
        <c:axId val="529811837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99316052"/>
        <c:crosses val="autoZero"/>
        <c:auto val="1"/>
        <c:lblAlgn val="ctr"/>
        <c:lblOffset val="100"/>
        <c:noMultiLvlLbl val="0"/>
      </c:catAx>
      <c:valAx>
        <c:axId val="7993160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981183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dbb1e6b-be1b-43c2-bca2-caaeda98924f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'[Данные для презы 27.06.2025 _ большие регионы + 2024.xlsx]Лист13'!$A$3</c:f>
              <c:strCache>
                <c:ptCount val="1"/>
                <c:pt idx="0">
                  <c:v>Азербайджан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>
              <a:outerShdw blurRad="50800" dist="25400" dir="5400000" algn="t" rotWithShape="0">
                <a:schemeClr val="accent2"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+ 2024.xlsx]Лист13'!$B$3:$X$3</c:f>
              <c:numCache>
                <c:formatCode>General</c:formatCode>
                <c:ptCount val="3"/>
                <c:pt idx="0">
                  <c:v>5886</c:v>
                </c:pt>
                <c:pt idx="1">
                  <c:v>1031</c:v>
                </c:pt>
                <c:pt idx="2">
                  <c:v>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2D-4D87-986F-68C0A6868EF6}"/>
            </c:ext>
          </c:extLst>
        </c:ser>
        <c:ser>
          <c:idx val="1"/>
          <c:order val="1"/>
          <c:tx>
            <c:strRef>
              <c:f>'[Данные для презы 27.06.2025 _ большие регионы + 2024.xlsx]Лист13'!$A$4</c:f>
              <c:strCache>
                <c:ptCount val="1"/>
                <c:pt idx="0">
                  <c:v>Беларусь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>
              <a:outerShdw blurRad="50800" dist="25400" dir="5400000" algn="t" rotWithShape="0">
                <a:schemeClr val="accent4"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+ 2024.xlsx]Лист13'!$B$4:$X$4</c:f>
              <c:numCache>
                <c:formatCode>General</c:formatCode>
                <c:ptCount val="3"/>
                <c:pt idx="0">
                  <c:v>7975</c:v>
                </c:pt>
                <c:pt idx="1">
                  <c:v>1184</c:v>
                </c:pt>
                <c:pt idx="2">
                  <c:v>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2D-4D87-986F-68C0A6868EF6}"/>
            </c:ext>
          </c:extLst>
        </c:ser>
        <c:ser>
          <c:idx val="2"/>
          <c:order val="2"/>
          <c:tx>
            <c:strRef>
              <c:f>'[Данные для презы 27.06.2025 _ большие регионы + 2024.xlsx]Лист13'!$A$5</c:f>
              <c:strCache>
                <c:ptCount val="1"/>
                <c:pt idx="0">
                  <c:v>Китай 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>
              <a:outerShdw blurRad="50800" dist="25400" dir="5400000" algn="t" rotWithShape="0">
                <a:schemeClr val="accent6"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+ 2024.xlsx]Лист13'!$B$5:$X$5</c:f>
              <c:numCache>
                <c:formatCode>General</c:formatCode>
                <c:ptCount val="3"/>
                <c:pt idx="0">
                  <c:v>30351</c:v>
                </c:pt>
                <c:pt idx="1">
                  <c:v>3274</c:v>
                </c:pt>
                <c:pt idx="2">
                  <c:v>15425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2D-4D87-986F-68C0A6868EF6}"/>
            </c:ext>
          </c:extLst>
        </c:ser>
        <c:ser>
          <c:idx val="3"/>
          <c:order val="3"/>
          <c:tx>
            <c:strRef>
              <c:f>'[Данные для презы 27.06.2025 _ большие регионы + 2024.xlsx]Лист13'!$A$6</c:f>
              <c:strCache>
                <c:ptCount val="1"/>
                <c:pt idx="0">
                  <c:v>Индия 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>
              <a:outerShdw blurRad="50800" dist="25400" dir="5400000" algn="t" rotWithShape="0">
                <a:schemeClr val="accent2">
                  <a:lumMod val="6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+ 2024.xlsx]Лист13'!$B$6:$X$6</c:f>
              <c:numCache>
                <c:formatCode>General</c:formatCode>
                <c:ptCount val="3"/>
                <c:pt idx="0">
                  <c:v>121</c:v>
                </c:pt>
                <c:pt idx="1">
                  <c:v>29808</c:v>
                </c:pt>
                <c:pt idx="2">
                  <c:v>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2D-4D87-986F-68C0A6868EF6}"/>
            </c:ext>
          </c:extLst>
        </c:ser>
        <c:ser>
          <c:idx val="4"/>
          <c:order val="4"/>
          <c:tx>
            <c:strRef>
              <c:f>'[Данные для презы 27.06.2025 _ большие регионы + 2024.xlsx]Лист13'!$A$7</c:f>
              <c:strCache>
                <c:ptCount val="1"/>
                <c:pt idx="0">
                  <c:v>Иран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>
              <a:outerShdw blurRad="50800" dist="25400" dir="5400000" algn="t" rotWithShape="0">
                <a:schemeClr val="accent4">
                  <a:lumMod val="6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+ 2024.xlsx]Лист13'!$B$7:$X$7</c:f>
              <c:numCache>
                <c:formatCode>General</c:formatCode>
                <c:ptCount val="3"/>
                <c:pt idx="0">
                  <c:v>155</c:v>
                </c:pt>
                <c:pt idx="1">
                  <c:v>8422</c:v>
                </c:pt>
                <c:pt idx="2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2D-4D87-986F-68C0A6868EF6}"/>
            </c:ext>
          </c:extLst>
        </c:ser>
        <c:ser>
          <c:idx val="5"/>
          <c:order val="5"/>
          <c:tx>
            <c:strRef>
              <c:f>'[Данные для презы 27.06.2025 _ большие регионы + 2024.xlsx]Лист13'!$A$8</c:f>
              <c:strCache>
                <c:ptCount val="1"/>
                <c:pt idx="0">
                  <c:v>Ирак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>
              <a:outerShdw blurRad="50800" dist="25400" dir="5400000" algn="t" rotWithShape="0">
                <a:schemeClr val="accent6">
                  <a:lumMod val="6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+ 2024.xlsx]Лист13'!$B$8:$X$8</c:f>
              <c:numCache>
                <c:formatCode>General</c:formatCode>
                <c:ptCount val="3"/>
                <c:pt idx="0">
                  <c:v>387</c:v>
                </c:pt>
                <c:pt idx="1">
                  <c:v>942</c:v>
                </c:pt>
                <c:pt idx="2">
                  <c:v>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52D-4D87-986F-68C0A6868EF6}"/>
            </c:ext>
          </c:extLst>
        </c:ser>
        <c:ser>
          <c:idx val="6"/>
          <c:order val="6"/>
          <c:tx>
            <c:strRef>
              <c:f>'[Данные для презы 27.06.2025 _ большие регионы + 2024.xlsx]Лист13'!$A$9</c:f>
              <c:strCache>
                <c:ptCount val="1"/>
                <c:pt idx="0">
                  <c:v>Казахстан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>
              <a:outerShdw blurRad="50800" dist="25400" dir="5400000" algn="t" rotWithShape="0">
                <a:schemeClr val="accent2">
                  <a:lumMod val="80000"/>
                  <a:lumOff val="2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+ 2024.xlsx]Лист13'!$B$9:$X$9</c:f>
              <c:numCache>
                <c:formatCode>General</c:formatCode>
                <c:ptCount val="3"/>
                <c:pt idx="0">
                  <c:v>35731</c:v>
                </c:pt>
                <c:pt idx="1">
                  <c:v>7046</c:v>
                </c:pt>
                <c:pt idx="2">
                  <c:v>8984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52D-4D87-986F-68C0A6868EF6}"/>
            </c:ext>
          </c:extLst>
        </c:ser>
        <c:ser>
          <c:idx val="7"/>
          <c:order val="7"/>
          <c:tx>
            <c:strRef>
              <c:f>'[Данные для презы 27.06.2025 _ большие регионы + 2024.xlsx]Лист13'!$A$10</c:f>
              <c:strCache>
                <c:ptCount val="1"/>
                <c:pt idx="0">
                  <c:v>Киргизия 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>
              <a:outerShdw blurRad="50800" dist="25400" dir="5400000" algn="t" rotWithShape="0">
                <a:schemeClr val="accent4">
                  <a:lumMod val="80000"/>
                  <a:lumOff val="2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+ 2024.xlsx]Лист13'!$B$10:$X$10</c:f>
              <c:numCache>
                <c:formatCode>General</c:formatCode>
                <c:ptCount val="3"/>
                <c:pt idx="0">
                  <c:v>5720</c:v>
                </c:pt>
                <c:pt idx="1">
                  <c:v>1277</c:v>
                </c:pt>
                <c:pt idx="2">
                  <c:v>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52D-4D87-986F-68C0A6868EF6}"/>
            </c:ext>
          </c:extLst>
        </c:ser>
        <c:ser>
          <c:idx val="8"/>
          <c:order val="8"/>
          <c:tx>
            <c:strRef>
              <c:f>'[Данные для презы 27.06.2025 _ большие регионы + 2024.xlsx]Лист13'!$A$11</c:f>
              <c:strCache>
                <c:ptCount val="1"/>
                <c:pt idx="0">
                  <c:v>Молдова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>
              <a:outerShdw blurRad="50800" dist="25400" dir="5400000" algn="t" rotWithShape="0">
                <a:schemeClr val="accent6">
                  <a:lumMod val="80000"/>
                  <a:lumOff val="2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+ 2024.xlsx]Лист13'!$B$11:$X$11</c:f>
              <c:numCache>
                <c:formatCode>General</c:formatCode>
                <c:ptCount val="3"/>
                <c:pt idx="0">
                  <c:v>1180</c:v>
                </c:pt>
                <c:pt idx="1">
                  <c:v>91</c:v>
                </c:pt>
                <c:pt idx="2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52D-4D87-986F-68C0A6868EF6}"/>
            </c:ext>
          </c:extLst>
        </c:ser>
        <c:ser>
          <c:idx val="9"/>
          <c:order val="9"/>
          <c:tx>
            <c:strRef>
              <c:f>'[Данные для презы 27.06.2025 _ большие регионы + 2024.xlsx]Лист13'!$A$12</c:f>
              <c:strCache>
                <c:ptCount val="1"/>
                <c:pt idx="0">
                  <c:v>Марокко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>
              <a:outerShdw blurRad="50800" dist="25400" dir="5400000" algn="t" rotWithShape="0">
                <a:schemeClr val="accent2">
                  <a:lumMod val="8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+ 2024.xlsx]Лист13'!$B$12:$X$12</c:f>
              <c:numCache>
                <c:formatCode>General</c:formatCode>
                <c:ptCount val="3"/>
                <c:pt idx="0">
                  <c:v>439</c:v>
                </c:pt>
                <c:pt idx="1">
                  <c:v>3242</c:v>
                </c:pt>
                <c:pt idx="2">
                  <c:v>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52D-4D87-986F-68C0A6868EF6}"/>
            </c:ext>
          </c:extLst>
        </c:ser>
        <c:ser>
          <c:idx val="10"/>
          <c:order val="10"/>
          <c:tx>
            <c:strRef>
              <c:f>'[Данные для презы 27.06.2025 _ большие регионы + 2024.xlsx]Лист13'!$A$13</c:f>
              <c:strCache>
                <c:ptCount val="1"/>
                <c:pt idx="0">
                  <c:v>Вьетнам 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>
              <a:outerShdw blurRad="50800" dist="25400" dir="5400000" algn="t" rotWithShape="0">
                <a:schemeClr val="accent4">
                  <a:lumMod val="8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+ 2024.xlsx]Лист13'!$B$13:$X$13</c:f>
              <c:numCache>
                <c:formatCode>General</c:formatCode>
                <c:ptCount val="3"/>
                <c:pt idx="0">
                  <c:v>399</c:v>
                </c:pt>
                <c:pt idx="1">
                  <c:v>86</c:v>
                </c:pt>
                <c:pt idx="2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52D-4D87-986F-68C0A6868EF6}"/>
            </c:ext>
          </c:extLst>
        </c:ser>
        <c:ser>
          <c:idx val="11"/>
          <c:order val="11"/>
          <c:tx>
            <c:strRef>
              <c:f>'[Данные для презы 27.06.2025 _ большие регионы + 2024.xlsx]Лист13'!$A$14</c:f>
              <c:strCache>
                <c:ptCount val="1"/>
                <c:pt idx="0">
                  <c:v>Таджикистан 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>
              <a:outerShdw blurRad="50800" dist="25400" dir="5400000" algn="t" rotWithShape="0">
                <a:schemeClr val="accent6">
                  <a:lumMod val="8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+ 2024.xlsx]Лист13'!$B$14:$X$14</c:f>
              <c:numCache>
                <c:formatCode>General</c:formatCode>
                <c:ptCount val="3"/>
                <c:pt idx="0">
                  <c:v>17681</c:v>
                </c:pt>
                <c:pt idx="1">
                  <c:v>5237</c:v>
                </c:pt>
                <c:pt idx="2">
                  <c:v>1835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52D-4D87-986F-68C0A6868EF6}"/>
            </c:ext>
          </c:extLst>
        </c:ser>
        <c:ser>
          <c:idx val="12"/>
          <c:order val="12"/>
          <c:tx>
            <c:strRef>
              <c:f>'[Данные для презы 27.06.2025 _ большие регионы + 2024.xlsx]Лист13'!$A$15</c:f>
              <c:strCache>
                <c:ptCount val="1"/>
                <c:pt idx="0">
                  <c:v>Туркменистан 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>
              <a:outerShdw blurRad="50800" dist="25400" dir="5400000" algn="t" rotWithShape="0">
                <a:schemeClr val="accent2">
                  <a:lumMod val="60000"/>
                  <a:lumOff val="4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+ 2024.xlsx]Лист13'!$B$15:$X$15</c:f>
              <c:numCache>
                <c:formatCode>General</c:formatCode>
                <c:ptCount val="3"/>
                <c:pt idx="0">
                  <c:v>40654</c:v>
                </c:pt>
                <c:pt idx="1">
                  <c:v>6529</c:v>
                </c:pt>
                <c:pt idx="2">
                  <c:v>4918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52D-4D87-986F-68C0A6868EF6}"/>
            </c:ext>
          </c:extLst>
        </c:ser>
        <c:ser>
          <c:idx val="13"/>
          <c:order val="13"/>
          <c:tx>
            <c:strRef>
              <c:f>'[Данные для презы 27.06.2025 _ большие регионы + 2024.xlsx]Лист13'!$A$16</c:f>
              <c:strCache>
                <c:ptCount val="1"/>
                <c:pt idx="0">
                  <c:v>Украина 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>
              <a:outerShdw blurRad="50800" dist="25400" dir="5400000" algn="t" rotWithShape="0">
                <a:schemeClr val="accent4">
                  <a:lumMod val="60000"/>
                  <a:lumOff val="4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+ 2024.xlsx]Лист13'!$B$16:$X$16</c:f>
              <c:numCache>
                <c:formatCode>General</c:formatCode>
                <c:ptCount val="3"/>
                <c:pt idx="0">
                  <c:v>1580</c:v>
                </c:pt>
                <c:pt idx="1">
                  <c:v>294</c:v>
                </c:pt>
                <c:pt idx="2">
                  <c:v>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52D-4D87-986F-68C0A6868EF6}"/>
            </c:ext>
          </c:extLst>
        </c:ser>
        <c:ser>
          <c:idx val="14"/>
          <c:order val="14"/>
          <c:tx>
            <c:strRef>
              <c:f>'[Данные для презы 27.06.2025 _ большие регионы + 2024.xlsx]Лист13'!$A$17</c:f>
              <c:strCache>
                <c:ptCount val="1"/>
                <c:pt idx="0">
                  <c:v>Египет 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>
              <a:outerShdw blurRad="50800" dist="25400" dir="5400000" algn="t" rotWithShape="0">
                <a:schemeClr val="accent6">
                  <a:lumMod val="60000"/>
                  <a:lumOff val="4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+ 2024.xlsx]Лист13'!$B$17:$X$17</c:f>
              <c:numCache>
                <c:formatCode>General</c:formatCode>
                <c:ptCount val="3"/>
                <c:pt idx="0">
                  <c:v>2486</c:v>
                </c:pt>
                <c:pt idx="1">
                  <c:v>7333</c:v>
                </c:pt>
                <c:pt idx="2">
                  <c:v>394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52D-4D87-986F-68C0A6868EF6}"/>
            </c:ext>
          </c:extLst>
        </c:ser>
        <c:ser>
          <c:idx val="15"/>
          <c:order val="15"/>
          <c:tx>
            <c:strRef>
              <c:f>'[Данные для презы 27.06.2025 _ большие регионы + 2024.xlsx]Лист13'!$A$18</c:f>
              <c:strCache>
                <c:ptCount val="1"/>
                <c:pt idx="0">
                  <c:v>Узбекистан 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>
              <a:outerShdw blurRad="50800" dist="25400" dir="5400000" algn="t" rotWithShape="0">
                <a:schemeClr val="accent2">
                  <a:lumMod val="50000"/>
                  <a:lumMod val="50000"/>
                  <a:alpha val="30000"/>
                </a:schemeClr>
              </a:outerShdw>
            </a:effectLst>
          </c:spPr>
          <c:marker>
            <c:symbol val="none"/>
          </c:marker>
          <c:cat>
            <c:multiLvlStrRef>
              <c:f>'[Данные для презы 27.06.2025 _ большие регионы + 2024.xlsx]Лист13'!$B$1:$X$2</c:f>
              <c:multiLvlStrCache>
                <c:ptCount val="3"/>
                <c:lvl>
                  <c:pt idx="0">
                    <c:v>бакалавриат</c:v>
                  </c:pt>
                  <c:pt idx="1">
                    <c:v>специалитет </c:v>
                  </c:pt>
                  <c:pt idx="2">
                    <c:v>магистратура</c:v>
                  </c:pt>
                </c:lvl>
                <c:lvl>
                  <c:pt idx="0">
                    <c:v>2024</c:v>
                  </c:pt>
                </c:lvl>
              </c:multiLvlStrCache>
            </c:multiLvlStrRef>
          </c:cat>
          <c:val>
            <c:numRef>
              <c:f>'[Данные для презы 27.06.2025 _ большие регионы + 2024.xlsx]Лист13'!$B$18:$X$18</c:f>
              <c:numCache>
                <c:formatCode>General</c:formatCode>
                <c:ptCount val="3"/>
                <c:pt idx="0">
                  <c:v>32421</c:v>
                </c:pt>
                <c:pt idx="1">
                  <c:v>8501</c:v>
                </c:pt>
                <c:pt idx="2">
                  <c:v>3849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52D-4D87-986F-68C0A6868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249450"/>
        <c:axId val="168990779"/>
      </c:lineChart>
      <c:catAx>
        <c:axId val="31124945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990779"/>
        <c:crosses val="autoZero"/>
        <c:auto val="1"/>
        <c:lblAlgn val="ctr"/>
        <c:lblOffset val="100"/>
        <c:noMultiLvlLbl val="0"/>
      </c:catAx>
      <c:valAx>
        <c:axId val="1689907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124945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3773d5a-07bc-49e9-93bd-85f4edd548e3}"/>
      </c:ext>
    </c:extLst>
  </c:chart>
  <c:spPr>
    <a:solidFill>
      <a:schemeClr val="lt1">
        <a:lumMod val="96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28575" cap="rnd">
        <a:gradFill>
          <a:gsLst>
            <a:gs pos="100000">
              <a:schemeClr val="phClr"/>
            </a:gs>
            <a:gs pos="0">
              <a:schemeClr val="phClr">
                <a:hueOff val="-1670000"/>
              </a:schemeClr>
            </a:gs>
          </a:gsLst>
          <a:lin ang="0" scaled="1"/>
        </a:gradFill>
        <a:round/>
      </a:ln>
      <a:effectLst/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1002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28575" cap="rnd">
        <a:solidFill>
          <a:schemeClr val="phClr"/>
        </a:solidFill>
        <a:round/>
      </a:ln>
      <a:effectLst/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1003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lt1">
          <a:lumMod val="96000"/>
        </a:schemeClr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8575" cap="rnd">
        <a:solidFill>
          <a:schemeClr val="phClr"/>
        </a:solidFill>
        <a:round/>
      </a:ln>
      <a:effectLst>
        <a:outerShdw blurRad="50800" dist="25400" dir="5400000" algn="t" rotWithShape="0">
          <a:schemeClr val="phClr">
            <a:lumMod val="50000"/>
            <a:alpha val="30000"/>
          </a:schemeClr>
        </a:outerShdw>
      </a:effectLst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0" name="Google Shape;127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 panose="020F0502020204030204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 panose="020F0502020204030204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044000" y="591608"/>
            <a:ext cx="16200000" cy="1188000"/>
          </a:xfrm>
        </p:spPr>
        <p:txBody>
          <a:bodyPr/>
          <a:lstStyle>
            <a:lvl1pPr algn="ctr">
              <a:defRPr sz="4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 panose="020B0604020202020204"/>
              <a:buChar char="•"/>
              <a:defRPr sz="3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6;p13"/>
          <p:cNvSpPr/>
          <p:nvPr/>
        </p:nvSpPr>
        <p:spPr>
          <a:xfrm>
            <a:off x="16436612" y="70859"/>
            <a:ext cx="1641838" cy="1813566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9282" t="7115" r="24008"/>
          <a:stretch>
            <a:fillRect/>
          </a:stretch>
        </p:blipFill>
        <p:spPr>
          <a:xfrm>
            <a:off x="10352512" y="2017775"/>
            <a:ext cx="7935488" cy="7812023"/>
          </a:xfrm>
          <a:prstGeom prst="rect">
            <a:avLst/>
          </a:prstGeom>
        </p:spPr>
      </p:pic>
      <p:sp>
        <p:nvSpPr>
          <p:cNvPr id="85" name="Google Shape;85;p13"/>
          <p:cNvSpPr/>
          <p:nvPr/>
        </p:nvSpPr>
        <p:spPr>
          <a:xfrm>
            <a:off x="-1" y="0"/>
            <a:ext cx="10539151" cy="10287000"/>
          </a:xfrm>
          <a:prstGeom prst="roundRect">
            <a:avLst>
              <a:gd name="adj" fmla="val 16667"/>
            </a:avLst>
          </a:prstGeom>
          <a:solidFill>
            <a:srgbClr val="EDECE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6744949" y="70858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1028700" y="1028700"/>
            <a:ext cx="3095828" cy="989075"/>
          </a:xfrm>
          <a:custGeom>
            <a:avLst/>
            <a:gdLst/>
            <a:ahLst/>
            <a:cxnLst/>
            <a:rect l="l" t="t" r="r" b="b"/>
            <a:pathLst>
              <a:path w="4057650" h="1136142" extrusionOk="0">
                <a:moveTo>
                  <a:pt x="0" y="0"/>
                </a:moveTo>
                <a:lnTo>
                  <a:pt x="4057650" y="0"/>
                </a:lnTo>
                <a:lnTo>
                  <a:pt x="4057650" y="1136142"/>
                </a:lnTo>
                <a:lnTo>
                  <a:pt x="0" y="1136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88" name="Google Shape;88;p13"/>
          <p:cNvSpPr txBox="1"/>
          <p:nvPr/>
        </p:nvSpPr>
        <p:spPr>
          <a:xfrm>
            <a:off x="1028700" y="7432724"/>
            <a:ext cx="7164900" cy="1274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ru-RU" sz="2400" b="1" i="0" u="none" strike="noStrike" cap="none" dirty="0" err="1">
                <a:solidFill>
                  <a:srgbClr val="4A41FF"/>
                </a:solidFill>
                <a:latin typeface="Montserrat"/>
                <a:ea typeface="Montserrat"/>
                <a:cs typeface="Montserrat"/>
                <a:sym typeface="Montserrat"/>
              </a:rPr>
              <a:t>Тарадина</a:t>
            </a:r>
            <a:r>
              <a:rPr lang="ru-RU" sz="2400" b="1" i="0" u="none" strike="noStrike" cap="none" dirty="0">
                <a:solidFill>
                  <a:srgbClr val="4A41FF"/>
                </a:solidFill>
                <a:latin typeface="Montserrat"/>
                <a:ea typeface="Montserrat"/>
                <a:cs typeface="Montserrat"/>
                <a:sym typeface="Montserrat"/>
              </a:rPr>
              <a:t> Лариса Дмитриевна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ru-RU" sz="2400" dirty="0">
                <a:solidFill>
                  <a:srgbClr val="4A41FF"/>
                </a:solidFill>
                <a:latin typeface="Montserrat"/>
                <a:sym typeface="Montserrat"/>
              </a:rPr>
              <a:t>Руководитель международного офиса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 panose="020B0604020202020204"/>
              <a:buNone/>
            </a:pPr>
            <a:r>
              <a:rPr lang="ru-RU" sz="2400" b="0" i="0" u="none" strike="noStrike" cap="none" dirty="0">
                <a:solidFill>
                  <a:srgbClr val="4A41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Московского института психоанализа</a:t>
            </a:r>
            <a:endParaRPr sz="2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1028700" y="2175249"/>
            <a:ext cx="9510450" cy="406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</a:pPr>
            <a:r>
              <a:rPr lang="ru-RU" sz="6000" b="1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Экспорт российского образования: актуальные тенденции и вызовы</a:t>
            </a:r>
            <a:endParaRPr sz="6000" b="1" i="0" u="none" strike="noStrike" cap="none" dirty="0">
              <a:solidFill>
                <a:srgbClr val="4A41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162150" y="2017775"/>
            <a:ext cx="10377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1155075" y="842650"/>
            <a:ext cx="7086900" cy="1826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Международное образование это</a:t>
            </a:r>
          </a:p>
        </p:txBody>
      </p:sp>
      <p:sp>
        <p:nvSpPr>
          <p:cNvPr id="99" name="Google Shape;99;p14"/>
          <p:cNvSpPr txBox="1"/>
          <p:nvPr/>
        </p:nvSpPr>
        <p:spPr>
          <a:xfrm>
            <a:off x="1267460" y="3184525"/>
            <a:ext cx="5173345" cy="564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u="sng" dirty="0">
                <a:solidFill>
                  <a:srgbClr val="3C55FF"/>
                </a:solidFill>
                <a:latin typeface="Montserrat"/>
                <a:sym typeface="Montserrat"/>
              </a:rPr>
              <a:t>- репутация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u="sng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ru-RU" sz="3200" b="1" u="sng" dirty="0">
                <a:solidFill>
                  <a:srgbClr val="3C55FF"/>
                </a:solidFill>
                <a:latin typeface="Montserrat"/>
              </a:rPr>
              <a:t>- доверие</a:t>
            </a:r>
          </a:p>
          <a:p>
            <a:pPr marL="457200" marR="0" lvl="0" indent="-457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Char char="-"/>
            </a:pPr>
            <a:endParaRPr lang="ru-RU" sz="3200" b="1" dirty="0">
              <a:solidFill>
                <a:srgbClr val="3C55FF"/>
              </a:solidFill>
              <a:latin typeface="Montserrat"/>
            </a:endParaRP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комфорт</a:t>
            </a: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lang="ru-RU" sz="3200" b="1" dirty="0">
              <a:solidFill>
                <a:srgbClr val="3C55FF"/>
              </a:solidFill>
              <a:latin typeface="Montserrat"/>
            </a:endParaRP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гостеприимство</a:t>
            </a: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lang="ru-RU" sz="3200" b="1" dirty="0">
              <a:solidFill>
                <a:srgbClr val="3C55FF"/>
              </a:solidFill>
              <a:latin typeface="Montserrat"/>
            </a:endParaRPr>
          </a:p>
          <a:p>
            <a: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партнерство, в том числе с агентами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4" name="Google Shape;99;p14"/>
          <p:cNvSpPr txBox="1"/>
          <p:nvPr/>
        </p:nvSpPr>
        <p:spPr>
          <a:xfrm>
            <a:off x="8472805" y="3184525"/>
            <a:ext cx="9605645" cy="6647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действия правительств во время пандемии</a:t>
            </a:r>
          </a:p>
          <a:p>
            <a:pPr>
              <a:lnSpc>
                <a:spcPct val="150000"/>
              </a:lnSpc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</a:t>
            </a:r>
            <a:r>
              <a:rPr lang="ru-RU" sz="3200" b="1" dirty="0">
                <a:solidFill>
                  <a:srgbClr val="3C55FF"/>
                </a:solidFill>
                <a:latin typeface="Montserrat"/>
                <a:sym typeface="Montserrat"/>
              </a:rPr>
              <a:t>миграционная политика</a:t>
            </a:r>
          </a:p>
          <a:p>
            <a:pPr>
              <a:lnSpc>
                <a:spcPct val="150000"/>
              </a:lnSpc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безопасность</a:t>
            </a:r>
          </a:p>
          <a:p>
            <a:pPr>
              <a:lnSpc>
                <a:spcPct val="150000"/>
              </a:lnSpc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  <a:sym typeface="Montserrat"/>
              </a:rPr>
              <a:t>- комфортность пребывания </a:t>
            </a:r>
          </a:p>
          <a:p>
            <a:pPr>
              <a:lnSpc>
                <a:spcPct val="150000"/>
              </a:lnSpc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  <a:sym typeface="Montserrat"/>
              </a:rPr>
              <a:t>- общеполитическая и экономическая ситуация</a:t>
            </a:r>
          </a:p>
          <a:p>
            <a:pPr>
              <a:lnSpc>
                <a:spcPct val="150000"/>
              </a:lnSpc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прецеденты</a:t>
            </a:r>
          </a:p>
          <a:p>
            <a:pPr>
              <a:lnSpc>
                <a:spcPct val="150000"/>
              </a:lnSpc>
              <a:buSzPts val="3200"/>
            </a:pPr>
            <a:r>
              <a:rPr lang="ru-RU" sz="3200" b="1" dirty="0">
                <a:solidFill>
                  <a:srgbClr val="3C55FF"/>
                </a:solidFill>
                <a:latin typeface="Montserrat"/>
              </a:rPr>
              <a:t>- сила сарафанного радио</a:t>
            </a:r>
          </a:p>
        </p:txBody>
      </p:sp>
      <p:sp>
        <p:nvSpPr>
          <p:cNvPr id="5" name="Google Shape;138;p15"/>
          <p:cNvSpPr/>
          <p:nvPr/>
        </p:nvSpPr>
        <p:spPr>
          <a:xfrm rot="5234272">
            <a:off x="4077335" y="5941060"/>
            <a:ext cx="6300470" cy="719455"/>
          </a:xfrm>
          <a:custGeom>
            <a:avLst/>
            <a:gdLst/>
            <a:ahLst/>
            <a:cxnLst/>
            <a:rect l="l" t="t" r="r" b="b"/>
            <a:pathLst>
              <a:path w="4976254" h="551912" extrusionOk="0">
                <a:moveTo>
                  <a:pt x="0" y="0"/>
                </a:moveTo>
                <a:lnTo>
                  <a:pt x="4976254" y="0"/>
                </a:lnTo>
                <a:lnTo>
                  <a:pt x="4976254" y="551912"/>
                </a:lnTo>
                <a:lnTo>
                  <a:pt x="0" y="551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1FF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/>
          <p:nvPr/>
        </p:nvSpPr>
        <p:spPr>
          <a:xfrm>
            <a:off x="2468499" y="3428998"/>
            <a:ext cx="13350900" cy="203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 panose="020B0604020202020204"/>
              <a:buNone/>
            </a:pPr>
            <a:r>
              <a:rPr lang="ru-RU" altLang="en-US" sz="6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Экспорт образования в российских регионах </a:t>
            </a:r>
          </a:p>
        </p:txBody>
      </p:sp>
      <p:sp>
        <p:nvSpPr>
          <p:cNvPr id="152" name="Google Shape;152;p16"/>
          <p:cNvSpPr/>
          <p:nvPr/>
        </p:nvSpPr>
        <p:spPr>
          <a:xfrm rot="5400000">
            <a:off x="14334350" y="-643059"/>
            <a:ext cx="3056446" cy="4424288"/>
          </a:xfrm>
          <a:custGeom>
            <a:avLst/>
            <a:gdLst/>
            <a:ahLst/>
            <a:cxnLst/>
            <a:rect l="l" t="t" r="r" b="b"/>
            <a:pathLst>
              <a:path w="3056446" h="4424288" extrusionOk="0">
                <a:moveTo>
                  <a:pt x="0" y="0"/>
                </a:moveTo>
                <a:lnTo>
                  <a:pt x="3056446" y="0"/>
                </a:lnTo>
                <a:lnTo>
                  <a:pt x="3056446" y="4424288"/>
                </a:lnTo>
                <a:lnTo>
                  <a:pt x="0" y="4424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53" name="Google Shape;153;p16"/>
          <p:cNvSpPr/>
          <p:nvPr/>
        </p:nvSpPr>
        <p:spPr>
          <a:xfrm>
            <a:off x="248837" y="7890895"/>
            <a:ext cx="6449305" cy="715287"/>
          </a:xfrm>
          <a:custGeom>
            <a:avLst/>
            <a:gdLst/>
            <a:ahLst/>
            <a:cxnLst/>
            <a:rect l="l" t="t" r="r" b="b"/>
            <a:pathLst>
              <a:path w="6449305" h="715287" extrusionOk="0">
                <a:moveTo>
                  <a:pt x="0" y="0"/>
                </a:moveTo>
                <a:lnTo>
                  <a:pt x="6449305" y="0"/>
                </a:lnTo>
                <a:lnTo>
                  <a:pt x="6449305" y="715287"/>
                </a:lnTo>
                <a:lnTo>
                  <a:pt x="0" y="7152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54" name="Google Shape;154;p16"/>
          <p:cNvSpPr txBox="1"/>
          <p:nvPr/>
        </p:nvSpPr>
        <p:spPr>
          <a:xfrm>
            <a:off x="2152162" y="6109830"/>
            <a:ext cx="13350900" cy="1421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ru-RU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по </a:t>
            </a:r>
            <a:r>
              <a:rPr lang="en-US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данны</a:t>
            </a:r>
            <a:r>
              <a:rPr lang="ru-RU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м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отчета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ВПО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1 </a:t>
            </a:r>
            <a:r>
              <a:rPr lang="en-US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период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 2019 – 202</a:t>
            </a:r>
            <a:r>
              <a:rPr lang="ru-RU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гг</a:t>
            </a:r>
            <a:r>
              <a:rPr lang="en-US" altLang="ru-RU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r>
              <a:rPr lang="ru-RU" altLang="en-US" sz="3500">
                <a:solidFill>
                  <a:srgbClr val="F9F9FA"/>
                </a:solidFill>
                <a:latin typeface="Montserrat"/>
                <a:ea typeface="Montserrat"/>
                <a:cs typeface="Montserrat"/>
                <a:sym typeface="Montserrat"/>
              </a:rPr>
              <a:t>только государственные ООВО</a:t>
            </a:r>
            <a:endParaRPr lang="en-US" altLang="ru-RU"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Google Shape;86;p13"/>
          <p:cNvSpPr/>
          <p:nvPr/>
        </p:nvSpPr>
        <p:spPr>
          <a:xfrm>
            <a:off x="16421100" y="8147685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5" name="Google Shape;86;p13"/>
          <p:cNvSpPr/>
          <p:nvPr/>
        </p:nvSpPr>
        <p:spPr>
          <a:xfrm>
            <a:off x="16842739" y="8267438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pic>
        <p:nvPicPr>
          <p:cNvPr id="95" name="Google Shape;95;p14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95680" y="379730"/>
            <a:ext cx="14777720" cy="203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6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Общая численность за по уровням 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6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2019 - 2024</a:t>
            </a: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graphicFrame>
        <p:nvGraphicFramePr>
          <p:cNvPr id="4" name="Диаграмма 3"/>
          <p:cNvGraphicFramePr/>
          <p:nvPr/>
        </p:nvGraphicFramePr>
        <p:xfrm>
          <a:off x="547370" y="2757170"/>
          <a:ext cx="10099040" cy="6120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9" name="Google Shape;99;p14"/>
          <p:cNvSpPr txBox="1"/>
          <p:nvPr/>
        </p:nvSpPr>
        <p:spPr>
          <a:xfrm>
            <a:off x="11247755" y="2757170"/>
            <a:ext cx="5173345" cy="378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u="sng" dirty="0">
                <a:solidFill>
                  <a:srgbClr val="3C55FF"/>
                </a:solidFill>
                <a:latin typeface="Montserrat"/>
                <a:sym typeface="Montserrat"/>
              </a:rPr>
              <a:t>Бакалавриат +13%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ru-RU" sz="3200" b="1" i="0" u="sng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i="0" u="sng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Arial" panose="020B0604020202020204"/>
              </a:rPr>
              <a:t>Специалитет  +48%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ru-RU" sz="3200" b="1" i="0" u="sng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i="0" u="sng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Arial" panose="020B0604020202020204"/>
              </a:rPr>
              <a:t>Магистратура  + 39%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ru-RU" sz="3200" b="1" i="0" u="sng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sz="3200" b="1" i="0" u="sng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Arial" panose="020B0604020202020204"/>
              </a:rPr>
              <a:t>Всего + 24%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995680" y="379730"/>
            <a:ext cx="14777720" cy="243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в которых иностранных студентов почти нет 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36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от 0 до 250 в 2024 году</a:t>
            </a:r>
          </a:p>
        </p:txBody>
      </p:sp>
      <p:sp>
        <p:nvSpPr>
          <p:cNvPr id="99" name="Google Shape;99;p14"/>
          <p:cNvSpPr txBox="1"/>
          <p:nvPr/>
        </p:nvSpPr>
        <p:spPr>
          <a:xfrm>
            <a:off x="1555115" y="3935730"/>
            <a:ext cx="4671060" cy="473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г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.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Севастополь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Еврейская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автономная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Забайкальский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Камчатскай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Ленинградская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ru-RU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 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Магаданская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ru-RU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 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Мурманская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</a:t>
            </a:r>
            <a:endParaRPr lang="ru-RU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5" name="Google Shape;138;p15"/>
          <p:cNvSpPr/>
          <p:nvPr/>
        </p:nvSpPr>
        <p:spPr>
          <a:xfrm rot="5234272">
            <a:off x="4783711" y="5990866"/>
            <a:ext cx="4976254" cy="719235"/>
          </a:xfrm>
          <a:custGeom>
            <a:avLst/>
            <a:gdLst/>
            <a:ahLst/>
            <a:cxnLst/>
            <a:rect l="l" t="t" r="r" b="b"/>
            <a:pathLst>
              <a:path w="4976254" h="551912" extrusionOk="0">
                <a:moveTo>
                  <a:pt x="0" y="0"/>
                </a:moveTo>
                <a:lnTo>
                  <a:pt x="4976254" y="0"/>
                </a:lnTo>
                <a:lnTo>
                  <a:pt x="4976254" y="551912"/>
                </a:lnTo>
                <a:lnTo>
                  <a:pt x="0" y="551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6" name="Текстовое поле 5"/>
          <p:cNvSpPr txBox="1"/>
          <p:nvPr/>
        </p:nvSpPr>
        <p:spPr>
          <a:xfrm>
            <a:off x="8512175" y="3841115"/>
            <a:ext cx="9144000" cy="4492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Алтай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Ингушетия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Тыва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Хакасия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Сахалинская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Чукотский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автономный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округ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dirty="0">
              <a:solidFill>
                <a:srgbClr val="3C55FF"/>
              </a:solidFill>
              <a:latin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Ямало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-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Ненецкий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автономный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округ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1049020" y="339725"/>
            <a:ext cx="14777720" cy="304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в которых иностранных студентов мало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3600" b="1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от 400 до 1100 в 2024 году</a:t>
            </a:r>
            <a:endParaRPr lang="ru-RU" sz="3600" b="1" i="0" u="none" strike="noStrike" cap="none" dirty="0">
              <a:solidFill>
                <a:srgbClr val="3C55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endParaRPr lang="ru-RU" sz="3600" b="1" i="0" u="none" strike="noStrike" cap="none" dirty="0">
              <a:solidFill>
                <a:srgbClr val="3C5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1656715" y="3527425"/>
            <a:ext cx="4671060" cy="507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Брянсая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Владимирская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Вологодская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Калужская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Костромская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Курганская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Липецкая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</a:t>
            </a: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5" name="Google Shape;138;p15"/>
          <p:cNvSpPr/>
          <p:nvPr/>
        </p:nvSpPr>
        <p:spPr>
          <a:xfrm rot="5234272">
            <a:off x="4212211" y="5622566"/>
            <a:ext cx="4976254" cy="719235"/>
          </a:xfrm>
          <a:custGeom>
            <a:avLst/>
            <a:gdLst/>
            <a:ahLst/>
            <a:cxnLst/>
            <a:rect l="l" t="t" r="r" b="b"/>
            <a:pathLst>
              <a:path w="4976254" h="551912" extrusionOk="0">
                <a:moveTo>
                  <a:pt x="0" y="0"/>
                </a:moveTo>
                <a:lnTo>
                  <a:pt x="4976254" y="0"/>
                </a:lnTo>
                <a:lnTo>
                  <a:pt x="4976254" y="551912"/>
                </a:lnTo>
                <a:lnTo>
                  <a:pt x="0" y="551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6" name="Текстовое поле 5"/>
          <p:cNvSpPr txBox="1"/>
          <p:nvPr/>
        </p:nvSpPr>
        <p:spPr>
          <a:xfrm>
            <a:off x="8337550" y="3606800"/>
            <a:ext cx="6231255" cy="51695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 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Псковская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ru-RU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 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Бурятия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Коми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Республика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Саха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(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Якутия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)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ru-RU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Тульская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Ханты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-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Мансийский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автономный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округ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Чеченская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республика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Ярославская</a:t>
            </a:r>
            <a:r>
              <a:rPr lang="en-US" altLang="ru-RU" sz="2000" b="1" dirty="0">
                <a:solidFill>
                  <a:srgbClr val="3C55FF"/>
                </a:solidFill>
                <a:latin typeface="Montserrat"/>
                <a:sym typeface="Montserrat"/>
              </a:rPr>
              <a:t> </a:t>
            </a:r>
            <a:r>
              <a:rPr lang="en-US" altLang="en-US" sz="2000" b="1" dirty="0">
                <a:solidFill>
                  <a:srgbClr val="3C55FF"/>
                </a:solidFill>
                <a:latin typeface="Montserrat"/>
                <a:sym typeface="Montserrat"/>
              </a:rPr>
              <a:t>область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1155065" y="339090"/>
            <a:ext cx="14777720" cy="243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в которых иностранных студентов довольно много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36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от 1100 до 5000 тысяч</a:t>
            </a:r>
          </a:p>
        </p:txBody>
      </p:sp>
      <p:sp>
        <p:nvSpPr>
          <p:cNvPr id="99" name="Google Shape;99;p14"/>
          <p:cNvSpPr txBox="1"/>
          <p:nvPr/>
        </p:nvSpPr>
        <p:spPr>
          <a:xfrm>
            <a:off x="386715" y="3692525"/>
            <a:ext cx="5147945" cy="507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Алтайский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Амурская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Архангельская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Астраханская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Белгородская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Волгоградская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Воронежская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Ивановская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Иркутская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Кабардино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-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Балкарская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Республика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Калининградская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Карачаево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-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Черкесская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Республика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Кемеровская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Кировская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Краснодарский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5" name="Google Shape;138;p15"/>
          <p:cNvSpPr/>
          <p:nvPr/>
        </p:nvSpPr>
        <p:spPr>
          <a:xfrm rot="5234272">
            <a:off x="3462911" y="6075956"/>
            <a:ext cx="4976254" cy="719235"/>
          </a:xfrm>
          <a:custGeom>
            <a:avLst/>
            <a:gdLst/>
            <a:ahLst/>
            <a:cxnLst/>
            <a:rect l="l" t="t" r="r" b="b"/>
            <a:pathLst>
              <a:path w="4976254" h="551912" extrusionOk="0">
                <a:moveTo>
                  <a:pt x="0" y="0"/>
                </a:moveTo>
                <a:lnTo>
                  <a:pt x="4976254" y="0"/>
                </a:lnTo>
                <a:lnTo>
                  <a:pt x="4976254" y="551912"/>
                </a:lnTo>
                <a:lnTo>
                  <a:pt x="0" y="551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6" name="Google Shape;99;p14"/>
          <p:cNvSpPr txBox="1"/>
          <p:nvPr/>
        </p:nvSpPr>
        <p:spPr>
          <a:xfrm>
            <a:off x="6696710" y="3717925"/>
            <a:ext cx="4671060" cy="5078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Красноярский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Курская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Московская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Новгородская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Омская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Оренбургская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Орловская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Пензенская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Пермский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Приморский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Адыгея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Дагестан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Калмыкия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Карелия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Крым</a:t>
            </a:r>
          </a:p>
        </p:txBody>
      </p:sp>
      <p:sp>
        <p:nvSpPr>
          <p:cNvPr id="7" name="Google Shape;99;p14"/>
          <p:cNvSpPr txBox="1"/>
          <p:nvPr/>
        </p:nvSpPr>
        <p:spPr>
          <a:xfrm>
            <a:off x="12125960" y="3717925"/>
            <a:ext cx="5504180" cy="541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Марий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Эл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Мордовия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Северная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Осетия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-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Алания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Рязанская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Самарская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Саратовская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Смоленская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Ставропольский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Тамбовская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Тверская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Тюменская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Удмуртская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Ульяновская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Хабаровский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край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Челябинская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Чувашская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республика</a:t>
            </a:r>
          </a:p>
        </p:txBody>
      </p:sp>
      <p:sp>
        <p:nvSpPr>
          <p:cNvPr id="8" name="Google Shape;138;p15"/>
          <p:cNvSpPr/>
          <p:nvPr/>
        </p:nvSpPr>
        <p:spPr>
          <a:xfrm rot="5234272">
            <a:off x="8854696" y="6075956"/>
            <a:ext cx="4976254" cy="719235"/>
          </a:xfrm>
          <a:custGeom>
            <a:avLst/>
            <a:gdLst/>
            <a:ahLst/>
            <a:cxnLst/>
            <a:rect l="l" t="t" r="r" b="b"/>
            <a:pathLst>
              <a:path w="4976254" h="551912" extrusionOk="0">
                <a:moveTo>
                  <a:pt x="0" y="0"/>
                </a:moveTo>
                <a:lnTo>
                  <a:pt x="4976254" y="0"/>
                </a:lnTo>
                <a:lnTo>
                  <a:pt x="4976254" y="551912"/>
                </a:lnTo>
                <a:lnTo>
                  <a:pt x="0" y="551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367030" y="297815"/>
            <a:ext cx="14777720" cy="91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лидеры: общая численность</a:t>
            </a:r>
          </a:p>
        </p:txBody>
      </p:sp>
      <p:sp>
        <p:nvSpPr>
          <p:cNvPr id="99" name="Google Shape;99;p14"/>
          <p:cNvSpPr txBox="1"/>
          <p:nvPr/>
        </p:nvSpPr>
        <p:spPr>
          <a:xfrm>
            <a:off x="159385" y="2703195"/>
            <a:ext cx="5147945" cy="5755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г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.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Москва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г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.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Санкт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-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Петербург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Нижегородская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Новосибирская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Башкортостан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Республика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Татарстан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Ростовская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Свердловская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endParaRPr lang="en-US" altLang="en-US" sz="2000" b="1" i="0" u="none" strike="noStrike" cap="none" dirty="0">
              <a:solidFill>
                <a:srgbClr val="3C55FF"/>
              </a:solidFill>
              <a:latin typeface="Montserrat"/>
              <a:ea typeface="Arial" panose="020B0604020202020204"/>
              <a:cs typeface="Arial" panose="020B0604020202020204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 panose="020B0604020202020204"/>
              <a:buNone/>
            </a:pP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Томская</a:t>
            </a:r>
            <a:r>
              <a:rPr lang="en-US" altLang="ru-RU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 </a:t>
            </a:r>
            <a:r>
              <a:rPr lang="en-US" altLang="en-US" sz="2000" b="1" i="0" u="none" strike="noStrike" cap="none" dirty="0">
                <a:solidFill>
                  <a:srgbClr val="3C55FF"/>
                </a:solidFill>
                <a:latin typeface="Montserrat"/>
                <a:ea typeface="Arial" panose="020B0604020202020204"/>
                <a:cs typeface="Arial" panose="020B0604020202020204"/>
                <a:sym typeface="Montserrat"/>
              </a:rPr>
              <a:t>область</a:t>
            </a: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graphicFrame>
        <p:nvGraphicFramePr>
          <p:cNvPr id="10" name="Диаграмма 9"/>
          <p:cNvGraphicFramePr/>
          <p:nvPr/>
        </p:nvGraphicFramePr>
        <p:xfrm>
          <a:off x="4159624" y="2301240"/>
          <a:ext cx="13377806" cy="739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912495" y="426720"/>
            <a:ext cx="14782800" cy="91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alt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лидеры: уровни образования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742950" y="1534160"/>
          <a:ext cx="17159605" cy="837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5" name="Google Shape;95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12495" y="9173210"/>
            <a:ext cx="2061210" cy="7315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6;p13"/>
          <p:cNvSpPr/>
          <p:nvPr/>
        </p:nvSpPr>
        <p:spPr>
          <a:xfrm>
            <a:off x="16632555" y="73025"/>
            <a:ext cx="1482090" cy="16598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7007205" y="191135"/>
            <a:ext cx="895350" cy="1466215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912495" y="426720"/>
            <a:ext cx="14782800" cy="91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alt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лидеры: формы</a:t>
            </a: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6015465" y="1623695"/>
          <a:ext cx="5721240" cy="7155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385291" y="1626235"/>
          <a:ext cx="5190756" cy="715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12037694" y="1626235"/>
          <a:ext cx="5865015" cy="715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Google Shape;86;p13"/>
          <p:cNvSpPr/>
          <p:nvPr/>
        </p:nvSpPr>
        <p:spPr>
          <a:xfrm>
            <a:off x="16706215" y="71120"/>
            <a:ext cx="1452245" cy="169037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7025620" y="191135"/>
            <a:ext cx="876935" cy="149225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912495" y="426720"/>
            <a:ext cx="14782800" cy="91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alt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лидеры:</a:t>
            </a:r>
            <a:r>
              <a:rPr lang="ru-RU" altLang="en-US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 по странам</a:t>
            </a:r>
          </a:p>
        </p:txBody>
      </p:sp>
      <p:sp>
        <p:nvSpPr>
          <p:cNvPr id="2" name="Google Shape;86;p13"/>
          <p:cNvSpPr/>
          <p:nvPr/>
        </p:nvSpPr>
        <p:spPr>
          <a:xfrm>
            <a:off x="1640332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</p:sp>
      <p:pic>
        <p:nvPicPr>
          <p:cNvPr id="95" name="Google Shape;95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Диаграмма 4"/>
          <p:cNvGraphicFramePr/>
          <p:nvPr/>
        </p:nvGraphicFramePr>
        <p:xfrm>
          <a:off x="912495" y="1866265"/>
          <a:ext cx="6360795" cy="6833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8425815" y="1866265"/>
          <a:ext cx="6970395" cy="6833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912495" y="426720"/>
            <a:ext cx="14782800" cy="91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alt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Регионы лидеры:</a:t>
            </a:r>
            <a:r>
              <a:rPr lang="ru-RU" altLang="en-US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 по уровням</a:t>
            </a:r>
          </a:p>
        </p:txBody>
      </p:sp>
      <p:sp>
        <p:nvSpPr>
          <p:cNvPr id="2" name="Google Shape;86;p13"/>
          <p:cNvSpPr/>
          <p:nvPr/>
        </p:nvSpPr>
        <p:spPr>
          <a:xfrm>
            <a:off x="1640332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</p:sp>
      <p:pic>
        <p:nvPicPr>
          <p:cNvPr id="95" name="Google Shape;95;p14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742950" y="1735455"/>
          <a:ext cx="15525115" cy="709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CEC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42950" y="9036948"/>
            <a:ext cx="2743200" cy="10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1155075" y="842650"/>
            <a:ext cx="7086900" cy="913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54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Montserrat"/>
              </a:rPr>
              <a:t>Некоторые выводы</a:t>
            </a:r>
          </a:p>
        </p:txBody>
      </p:sp>
      <p:sp>
        <p:nvSpPr>
          <p:cNvPr id="99" name="Google Shape;99;p14"/>
          <p:cNvSpPr txBox="1"/>
          <p:nvPr/>
        </p:nvSpPr>
        <p:spPr>
          <a:xfrm>
            <a:off x="1155065" y="2257425"/>
            <a:ext cx="14163040" cy="6771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2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Arial" panose="020B0604020202020204"/>
              </a:rPr>
              <a:t>Во многих регионах можно отметить значительную концентрацию иностранных студентов, представляющих одно или два государства. 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2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Arial" panose="020B0604020202020204"/>
              </a:rPr>
              <a:t>Возможные причины: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endParaRPr lang="ru-RU" sz="2000" b="1" i="0" u="none" strike="noStrike" cap="none" dirty="0">
              <a:solidFill>
                <a:srgbClr val="3C55FF"/>
              </a:solidFill>
              <a:latin typeface="Montserrat"/>
              <a:ea typeface="Montserrat"/>
              <a:cs typeface="Montserrat"/>
              <a:sym typeface="Arial" panose="020B0604020202020204"/>
            </a:endParaRP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2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Arial" panose="020B0604020202020204"/>
              </a:rPr>
              <a:t>- наличие в регионе вузов медицинской или инженерной специализации в сочетании с низкой стоимостью обучения и проживания. Такое сочетание является привлекательным для студентов из Индии и Египта, которые массово выбирают как правило одни и те же регионы, очное обучение, специалитет. Одновременно большое число студентов из Индии и Египта в одном регионе говорит о сотрудничестве вузов региона с профессиональными агентами, которые обеспечивают стабильные потоки поступающих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endParaRPr lang="ru-RU" sz="2000" b="1" i="0" u="none" strike="noStrike" cap="none" dirty="0">
              <a:solidFill>
                <a:srgbClr val="3C55FF"/>
              </a:solidFill>
              <a:latin typeface="Montserrat"/>
              <a:ea typeface="Montserrat"/>
              <a:cs typeface="Montserrat"/>
              <a:sym typeface="Arial" panose="020B0604020202020204"/>
            </a:endParaRP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2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Arial" panose="020B0604020202020204"/>
              </a:rPr>
              <a:t>- наличие в регионе вузов, дающих возможности использования «упрощенных» схем для получения дипломов о высшем образовании.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endParaRPr lang="ru-RU" sz="2000" b="1" i="0" u="none" strike="noStrike" cap="none" dirty="0">
              <a:solidFill>
                <a:srgbClr val="3C55FF"/>
              </a:solidFill>
              <a:latin typeface="Montserrat"/>
              <a:ea typeface="Montserrat"/>
              <a:cs typeface="Montserrat"/>
              <a:sym typeface="Arial" panose="020B0604020202020204"/>
            </a:endParaRP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ru-RU" sz="2000" b="1" i="0" u="none" strike="noStrike" cap="none" dirty="0">
                <a:solidFill>
                  <a:srgbClr val="3C55FF"/>
                </a:solidFill>
                <a:latin typeface="Montserrat"/>
                <a:ea typeface="Montserrat"/>
                <a:cs typeface="Montserrat"/>
                <a:sym typeface="Arial" panose="020B0604020202020204"/>
              </a:rPr>
              <a:t>В некоторых регионах отсутствует доминирование иностранных студентов из одного/двух государств при значительной доле иностранных студентов в целом. К таким регионам можно отнести: Краснодарский край, Новгородскую область, Ставропольский край и др. Это свидетельствует о высоком уровне интернационализации и профессионализма международных офисов вузов региона.</a:t>
            </a:r>
          </a:p>
          <a:p>
            <a:pPr marL="0"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endParaRPr lang="ru-RU" sz="2000" b="1" i="0" u="none" strike="noStrike" cap="none" dirty="0">
              <a:solidFill>
                <a:srgbClr val="3C55FF"/>
              </a:solidFill>
              <a:latin typeface="Montserrat"/>
              <a:ea typeface="Montserrat"/>
              <a:cs typeface="Montserrat"/>
              <a:sym typeface="Arial" panose="020B0604020202020204"/>
            </a:endParaRPr>
          </a:p>
        </p:txBody>
      </p:sp>
      <p:sp>
        <p:nvSpPr>
          <p:cNvPr id="2" name="Google Shape;86;p13"/>
          <p:cNvSpPr/>
          <p:nvPr/>
        </p:nvSpPr>
        <p:spPr>
          <a:xfrm>
            <a:off x="16421100" y="71120"/>
            <a:ext cx="1755140" cy="2053590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3" name="Google Shape;86;p13"/>
          <p:cNvSpPr/>
          <p:nvPr/>
        </p:nvSpPr>
        <p:spPr>
          <a:xfrm>
            <a:off x="16842739" y="190873"/>
            <a:ext cx="1059971" cy="1813567"/>
          </a:xfrm>
          <a:custGeom>
            <a:avLst/>
            <a:gdLst/>
            <a:ahLst/>
            <a:cxnLst/>
            <a:rect l="l" t="t" r="r" b="b"/>
            <a:pathLst>
              <a:path w="2263402" h="3084073" extrusionOk="0">
                <a:moveTo>
                  <a:pt x="0" y="0"/>
                </a:moveTo>
                <a:lnTo>
                  <a:pt x="2263402" y="0"/>
                </a:lnTo>
                <a:lnTo>
                  <a:pt x="2263402" y="3084073"/>
                </a:lnTo>
                <a:lnTo>
                  <a:pt x="0" y="30840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55FF"/>
        </a:solidFill>
        <a:effectLst/>
      </p:bgPr>
    </p:bg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p52"/>
          <p:cNvSpPr txBox="1"/>
          <p:nvPr/>
        </p:nvSpPr>
        <p:spPr>
          <a:xfrm>
            <a:off x="3651744" y="3664684"/>
            <a:ext cx="105672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en-US" sz="6000" b="1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СПАСИБО </a:t>
            </a:r>
            <a:endParaRPr sz="6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 panose="020B0604020202020204"/>
              <a:buNone/>
            </a:pPr>
            <a:r>
              <a:rPr lang="en-US" sz="6000" b="1" i="0" u="none" strike="noStrike" cap="none">
                <a:solidFill>
                  <a:srgbClr val="FEFEFE"/>
                </a:solidFill>
                <a:latin typeface="Montserrat"/>
                <a:ea typeface="Montserrat"/>
                <a:cs typeface="Montserrat"/>
                <a:sym typeface="Montserrat"/>
              </a:rPr>
              <a:t>ЗА ВНИМАНИЕ!</a:t>
            </a:r>
            <a:endParaRPr sz="60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73" name="Google Shape;1273;p52"/>
          <p:cNvSpPr/>
          <p:nvPr/>
        </p:nvSpPr>
        <p:spPr>
          <a:xfrm rot="5400000">
            <a:off x="14054950" y="-1183444"/>
            <a:ext cx="3056446" cy="4424288"/>
          </a:xfrm>
          <a:custGeom>
            <a:avLst/>
            <a:gdLst/>
            <a:ahLst/>
            <a:cxnLst/>
            <a:rect l="l" t="t" r="r" b="b"/>
            <a:pathLst>
              <a:path w="3056446" h="4424288" extrusionOk="0">
                <a:moveTo>
                  <a:pt x="0" y="0"/>
                </a:moveTo>
                <a:lnTo>
                  <a:pt x="3056446" y="0"/>
                </a:lnTo>
                <a:lnTo>
                  <a:pt x="3056446" y="4424288"/>
                </a:lnTo>
                <a:lnTo>
                  <a:pt x="0" y="4424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274" name="Google Shape;1274;p52"/>
          <p:cNvSpPr/>
          <p:nvPr/>
        </p:nvSpPr>
        <p:spPr>
          <a:xfrm>
            <a:off x="-1162050" y="6777926"/>
            <a:ext cx="6449305" cy="715287"/>
          </a:xfrm>
          <a:custGeom>
            <a:avLst/>
            <a:gdLst/>
            <a:ahLst/>
            <a:cxnLst/>
            <a:rect l="l" t="t" r="r" b="b"/>
            <a:pathLst>
              <a:path w="6449305" h="715287" extrusionOk="0">
                <a:moveTo>
                  <a:pt x="0" y="0"/>
                </a:moveTo>
                <a:lnTo>
                  <a:pt x="6449305" y="0"/>
                </a:lnTo>
                <a:lnTo>
                  <a:pt x="6449305" y="715287"/>
                </a:lnTo>
                <a:lnTo>
                  <a:pt x="0" y="7152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275" name="Google Shape;1275;p52"/>
          <p:cNvSpPr/>
          <p:nvPr/>
        </p:nvSpPr>
        <p:spPr>
          <a:xfrm>
            <a:off x="8278278" y="9655908"/>
            <a:ext cx="389993" cy="389993"/>
          </a:xfrm>
          <a:custGeom>
            <a:avLst/>
            <a:gdLst/>
            <a:ahLst/>
            <a:cxnLst/>
            <a:rect l="l" t="t" r="r" b="b"/>
            <a:pathLst>
              <a:path w="861862" h="861862" extrusionOk="0">
                <a:moveTo>
                  <a:pt x="0" y="0"/>
                </a:moveTo>
                <a:lnTo>
                  <a:pt x="861862" y="0"/>
                </a:lnTo>
                <a:lnTo>
                  <a:pt x="861862" y="861862"/>
                </a:lnTo>
                <a:lnTo>
                  <a:pt x="0" y="8618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276" name="Google Shape;1276;p52"/>
          <p:cNvSpPr/>
          <p:nvPr/>
        </p:nvSpPr>
        <p:spPr>
          <a:xfrm>
            <a:off x="7821025" y="9646687"/>
            <a:ext cx="399199" cy="399199"/>
          </a:xfrm>
          <a:custGeom>
            <a:avLst/>
            <a:gdLst/>
            <a:ahLst/>
            <a:cxnLst/>
            <a:rect l="l" t="t" r="r" b="b"/>
            <a:pathLst>
              <a:path w="882208" h="882208" extrusionOk="0">
                <a:moveTo>
                  <a:pt x="0" y="0"/>
                </a:moveTo>
                <a:lnTo>
                  <a:pt x="882208" y="0"/>
                </a:lnTo>
                <a:lnTo>
                  <a:pt x="882208" y="882209"/>
                </a:lnTo>
                <a:lnTo>
                  <a:pt x="0" y="8822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1277" name="Google Shape;1277;p52"/>
          <p:cNvSpPr/>
          <p:nvPr/>
        </p:nvSpPr>
        <p:spPr>
          <a:xfrm>
            <a:off x="8740346" y="9655908"/>
            <a:ext cx="389993" cy="389993"/>
          </a:xfrm>
          <a:custGeom>
            <a:avLst/>
            <a:gdLst/>
            <a:ahLst/>
            <a:cxnLst/>
            <a:rect l="l" t="t" r="r" b="b"/>
            <a:pathLst>
              <a:path w="861862" h="861862" extrusionOk="0">
                <a:moveTo>
                  <a:pt x="0" y="0"/>
                </a:moveTo>
                <a:lnTo>
                  <a:pt x="861863" y="0"/>
                </a:lnTo>
                <a:lnTo>
                  <a:pt x="861863" y="861862"/>
                </a:lnTo>
                <a:lnTo>
                  <a:pt x="0" y="8618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/>
            <a:stretch>
              <a:fillRect/>
            </a:stretch>
          </a:blipFill>
          <a:ln>
            <a:noFill/>
          </a:ln>
        </p:spPr>
      </p:sp>
      <p:sp>
        <p:nvSpPr>
          <p:cNvPr id="1278" name="Google Shape;1278;p52"/>
          <p:cNvSpPr/>
          <p:nvPr/>
        </p:nvSpPr>
        <p:spPr>
          <a:xfrm>
            <a:off x="9230206" y="9663560"/>
            <a:ext cx="382351" cy="382351"/>
          </a:xfrm>
          <a:custGeom>
            <a:avLst/>
            <a:gdLst/>
            <a:ahLst/>
            <a:cxnLst/>
            <a:rect l="l" t="t" r="r" b="b"/>
            <a:pathLst>
              <a:path w="844975" h="844975" extrusionOk="0">
                <a:moveTo>
                  <a:pt x="0" y="0"/>
                </a:moveTo>
                <a:lnTo>
                  <a:pt x="844975" y="0"/>
                </a:lnTo>
                <a:lnTo>
                  <a:pt x="844975" y="844975"/>
                </a:lnTo>
                <a:lnTo>
                  <a:pt x="0" y="8449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  <a:ln>
            <a:noFill/>
          </a:ln>
        </p:spPr>
      </p:sp>
      <p:sp>
        <p:nvSpPr>
          <p:cNvPr id="1279" name="Google Shape;1279;p52"/>
          <p:cNvSpPr txBox="1"/>
          <p:nvPr/>
        </p:nvSpPr>
        <p:spPr>
          <a:xfrm>
            <a:off x="15886625" y="9735448"/>
            <a:ext cx="1372800" cy="2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</a:pPr>
            <a:r>
              <a:rPr lang="en-US" sz="1500" b="0" i="0" u="none" strike="noStrike" cap="non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INPSYCHO.RU</a:t>
            </a:r>
            <a:endParaRPr sz="15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280" name="Google Shape;1280;p52"/>
          <p:cNvSpPr/>
          <p:nvPr/>
        </p:nvSpPr>
        <p:spPr>
          <a:xfrm>
            <a:off x="1149775" y="9621258"/>
            <a:ext cx="1631725" cy="450084"/>
          </a:xfrm>
          <a:custGeom>
            <a:avLst/>
            <a:gdLst/>
            <a:ahLst/>
            <a:cxnLst/>
            <a:rect l="l" t="t" r="r" b="b"/>
            <a:pathLst>
              <a:path w="3263449" h="900168" extrusionOk="0">
                <a:moveTo>
                  <a:pt x="0" y="0"/>
                </a:moveTo>
                <a:lnTo>
                  <a:pt x="3263448" y="0"/>
                </a:lnTo>
                <a:lnTo>
                  <a:pt x="3263448" y="900168"/>
                </a:lnTo>
                <a:lnTo>
                  <a:pt x="0" y="900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603</Words>
  <Application>Microsoft Office PowerPoint</Application>
  <PresentationFormat>Произвольный</PresentationFormat>
  <Paragraphs>182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Montserrat</vt:lpstr>
      <vt:lpstr>Montserrat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international-office</dc:creator>
  <cp:lastModifiedBy>Лариса</cp:lastModifiedBy>
  <cp:revision>15</cp:revision>
  <dcterms:created xsi:type="dcterms:W3CDTF">2025-06-26T10:03:00Z</dcterms:created>
  <dcterms:modified xsi:type="dcterms:W3CDTF">2025-07-02T08:45:17Z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25FE7C2EBCA244DC940F3B8965EE81BE_13</vt:lpwstr>
  </property>
  <property fmtid="{D5CDD505-2E9C-101B-9397-08002B2CF9AE}" pid="3" name="KSOProductBuildVer">
    <vt:lpwstr>1049-12.2.0.21546</vt:lpwstr>
  </property>
</Properties>
</file>