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6"/>
  </p:notesMasterIdLst>
  <p:sldIdLst>
    <p:sldId id="344" r:id="rId2"/>
    <p:sldId id="373" r:id="rId3"/>
    <p:sldId id="347" r:id="rId4"/>
    <p:sldId id="348" r:id="rId5"/>
    <p:sldId id="349" r:id="rId6"/>
    <p:sldId id="350" r:id="rId7"/>
    <p:sldId id="354" r:id="rId8"/>
    <p:sldId id="356" r:id="rId9"/>
    <p:sldId id="357" r:id="rId10"/>
    <p:sldId id="351" r:id="rId11"/>
    <p:sldId id="358" r:id="rId12"/>
    <p:sldId id="359" r:id="rId13"/>
    <p:sldId id="360" r:id="rId14"/>
    <p:sldId id="361" r:id="rId15"/>
    <p:sldId id="362" r:id="rId16"/>
    <p:sldId id="363" r:id="rId17"/>
    <p:sldId id="364" r:id="rId18"/>
    <p:sldId id="365" r:id="rId19"/>
    <p:sldId id="367" r:id="rId20"/>
    <p:sldId id="371" r:id="rId21"/>
    <p:sldId id="366" r:id="rId22"/>
    <p:sldId id="368" r:id="rId23"/>
    <p:sldId id="372" r:id="rId24"/>
    <p:sldId id="335" r:id="rId25"/>
  </p:sldIdLst>
  <p:sldSz cx="12960350" cy="68405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Основные стили" id="{9C5DBF73-5C8C-8D4C-BB54-DF085EC13081}">
          <p14:sldIdLst>
            <p14:sldId id="344"/>
            <p14:sldId id="373"/>
            <p14:sldId id="347"/>
            <p14:sldId id="348"/>
            <p14:sldId id="349"/>
            <p14:sldId id="350"/>
            <p14:sldId id="354"/>
            <p14:sldId id="356"/>
            <p14:sldId id="357"/>
            <p14:sldId id="351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7"/>
            <p14:sldId id="371"/>
            <p14:sldId id="366"/>
            <p14:sldId id="368"/>
            <p14:sldId id="372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54" userDrawn="1">
          <p15:clr>
            <a:srgbClr val="A4A3A4"/>
          </p15:clr>
        </p15:guide>
        <p15:guide id="2" pos="40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0730"/>
    <a:srgbClr val="A30236"/>
    <a:srgbClr val="EC9440"/>
    <a:srgbClr val="FF941A"/>
    <a:srgbClr val="770125"/>
    <a:srgbClr val="3F5CBD"/>
    <a:srgbClr val="FF5C36"/>
    <a:srgbClr val="E6E6E6"/>
    <a:srgbClr val="AFABAB"/>
    <a:srgbClr val="879D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108" autoAdjust="0"/>
    <p:restoredTop sz="94876"/>
  </p:normalViewPr>
  <p:slideViewPr>
    <p:cSldViewPr snapToGrid="0">
      <p:cViewPr varScale="1">
        <p:scale>
          <a:sx n="105" d="100"/>
          <a:sy n="105" d="100"/>
        </p:scale>
        <p:origin x="150" y="468"/>
      </p:cViewPr>
      <p:guideLst>
        <p:guide orient="horz" pos="2154"/>
        <p:guide pos="40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3B0AE3-F1A2-394F-BC18-67F76EFC1ECD}" type="datetimeFigureOut">
              <a:rPr lang="ru-RU" smtClean="0"/>
              <a:t>11.09.2024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506413" y="1143000"/>
            <a:ext cx="5845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9C60B-6F98-8646-A41A-70FA44D3BD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2323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Уменьшение доли</a:t>
            </a:r>
            <a:r>
              <a:rPr lang="ru-RU" baseline="0" dirty="0" smtClean="0"/>
              <a:t> выпускников 9-х классов, ушедших из школы и выбравших программы ССЗ в 4-х регионах: Сахалинская область, Смоленская область, Республики Тыва и Алтай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8639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07538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970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739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3983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1890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645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398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0960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1724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3817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8584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882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03599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28456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747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867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56004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5471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8201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9913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329C60B-6F98-8646-A41A-70FA44D3BDF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598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B7F7827-21D6-5054-F4C6-CF3F1E1A331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902204" y="0"/>
            <a:ext cx="1058146" cy="6840538"/>
          </a:xfrm>
          <a:prstGeom prst="rect">
            <a:avLst/>
          </a:prstGeom>
        </p:spPr>
      </p:pic>
      <p:pic>
        <p:nvPicPr>
          <p:cNvPr id="14" name="Рисунок 9">
            <a:extLst>
              <a:ext uri="{FF2B5EF4-FFF2-40B4-BE49-F238E27FC236}">
                <a16:creationId xmlns:a16="http://schemas.microsoft.com/office/drawing/2014/main" id="{ACD4A90A-0ABE-7243-8908-72C5650992C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15" name="Прямоугольник 4">
            <a:extLst>
              <a:ext uri="{FF2B5EF4-FFF2-40B4-BE49-F238E27FC236}">
                <a16:creationId xmlns:a16="http://schemas.microsoft.com/office/drawing/2014/main" id="{1A77197B-380D-644E-9B90-7284D14AEC8D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53E39C7-B630-C841-B628-08298DD98766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BDB2FD8-6949-594D-AF72-5CE0FDE67F6D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lide Number Placeholder 5">
            <a:extLst>
              <a:ext uri="{FF2B5EF4-FFF2-40B4-BE49-F238E27FC236}">
                <a16:creationId xmlns:a16="http://schemas.microsoft.com/office/drawing/2014/main" id="{CD2E3BB0-99F5-1045-9ADB-5FF98D234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3970" y="266377"/>
            <a:ext cx="937565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D4391C-B8C0-B24A-A837-31626741744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1911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54" userDrawn="1">
          <p15:clr>
            <a:srgbClr val="FBAE40"/>
          </p15:clr>
        </p15:guide>
        <p15:guide id="3" pos="4082" userDrawn="1">
          <p15:clr>
            <a:srgbClr val="FBAE40"/>
          </p15:clr>
        </p15:guide>
        <p15:guide id="4" orient="horz" pos="38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64B41069-4AAD-8340-8EFB-180ACA586F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id="{F7727723-4074-B843-AE36-885B2303F4FE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E95950-E595-F342-9D21-3C47BD20DFED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C78ECB9-5CD4-CC42-91B8-0D89C488BB7E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Slide Number Placeholder 5">
            <a:extLst>
              <a:ext uri="{FF2B5EF4-FFF2-40B4-BE49-F238E27FC236}">
                <a16:creationId xmlns:a16="http://schemas.microsoft.com/office/drawing/2014/main" id="{CD2E3BB0-99F5-1045-9ADB-5FF98D234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3970" y="266377"/>
            <a:ext cx="937565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D4391C-B8C0-B24A-A837-31626741744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503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54">
          <p15:clr>
            <a:srgbClr val="FBAE40"/>
          </p15:clr>
        </p15:guide>
        <p15:guide id="3" pos="4082">
          <p15:clr>
            <a:srgbClr val="FBAE40"/>
          </p15:clr>
        </p15:guide>
        <p15:guide id="4" orient="horz" pos="38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B72F114E-335E-2040-801E-3C7EC39A3E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id="{F3B94890-3C49-7044-A8F0-B3DB12C28D12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AA9BBD-B777-C149-9777-05247593E1E0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8C569F4-D248-7041-9278-341700D6083F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620044" y="1119505"/>
            <a:ext cx="9720263" cy="2381521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0044" y="3592866"/>
            <a:ext cx="9720263" cy="1651546"/>
          </a:xfrm>
        </p:spPr>
        <p:txBody>
          <a:bodyPr>
            <a:normAutofit/>
          </a:bodyPr>
          <a:lstStyle>
            <a:lvl1pPr marL="0" indent="0" algn="l">
              <a:buNone/>
              <a:defRPr sz="2400" b="1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AFABD-BCBD-544A-9118-89D15D7C2332}" type="datetime1">
              <a:rPr lang="ru-RU" smtClean="0"/>
              <a:t>11.09.2024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33970" y="266377"/>
            <a:ext cx="937565" cy="364195"/>
          </a:xfrm>
          <a:prstGeom prst="rect">
            <a:avLst/>
          </a:prstGeom>
        </p:spPr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067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A031F8E3-48A7-4044-944A-7FEEE130F6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CC740624-9786-3F40-BE2D-E443C76C8EC7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EFE944-F30B-544E-B5A4-8FA81A6D7A96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5D4700-313E-CB48-82C9-205F0B4F41DB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00000" y="919197"/>
            <a:ext cx="8649708" cy="535138"/>
          </a:xfrm>
        </p:spPr>
        <p:txBody>
          <a:bodyPr anchor="t" anchorCtr="0">
            <a:noAutofit/>
          </a:bodyPr>
          <a:lstStyle>
            <a:lvl1pPr algn="l">
              <a:defRPr sz="3200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81303" y="2751909"/>
            <a:ext cx="6696892" cy="2492503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accent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B5067-034C-ED4C-9B2B-00BE7ADE8DA8}" type="datetime1">
              <a:rPr lang="ru-RU" smtClean="0"/>
              <a:t>11.09.2024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33970" y="266377"/>
            <a:ext cx="937565" cy="364195"/>
          </a:xfrm>
          <a:prstGeom prst="rect">
            <a:avLst/>
          </a:prstGeom>
        </p:spPr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7AD485B-A56F-E148-9785-EA3C38C11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00113" y="1625000"/>
            <a:ext cx="2916079" cy="4304162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51891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1174A10-18C0-D846-8F03-C9CC6AC7354A}"/>
              </a:ext>
            </a:extLst>
          </p:cNvPr>
          <p:cNvSpPr/>
          <p:nvPr userDrawn="1"/>
        </p:nvSpPr>
        <p:spPr>
          <a:xfrm>
            <a:off x="0" y="0"/>
            <a:ext cx="12960350" cy="6840538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00547" y="2269024"/>
            <a:ext cx="6871063" cy="2492503"/>
          </a:xfrm>
        </p:spPr>
        <p:txBody>
          <a:bodyPr>
            <a:normAutofit/>
          </a:bodyPr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C6C5C-8715-4349-9C7D-F129E2D2F817}" type="datetime1">
              <a:rPr lang="ru-RU" smtClean="0"/>
              <a:t>11.09.2024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Прямоугольник 4">
            <a:extLst>
              <a:ext uri="{FF2B5EF4-FFF2-40B4-BE49-F238E27FC236}">
                <a16:creationId xmlns:a16="http://schemas.microsoft.com/office/drawing/2014/main" id="{6863F21F-0FD5-0D4F-9EDF-1CEFC7A813EE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-33970" y="266377"/>
            <a:ext cx="937565" cy="3641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BE003E"/>
                </a:solidFill>
              </a:defRPr>
            </a:lvl1pPr>
          </a:lstStyle>
          <a:p>
            <a:fld id="{73D4391C-B8C0-B24A-A837-316267417444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0584FD3-82FB-1645-920D-FB8B68AFF8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828"/>
          <a:stretch/>
        </p:blipFill>
        <p:spPr>
          <a:xfrm>
            <a:off x="10684390" y="-1"/>
            <a:ext cx="1950721" cy="97614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56C3D01-CF25-E947-ABB7-B55A2D418229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202</a:t>
            </a:r>
            <a:r>
              <a:rPr lang="ru-RU" sz="1400" dirty="0">
                <a:solidFill>
                  <a:schemeClr val="bg1"/>
                </a:solidFill>
              </a:rPr>
              <a:t>4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9CAB093-8887-BF49-8EA5-92B2D72B9517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30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E42B6E17-3CA0-A44E-A15A-7A8C6D151F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CAE1ECE3-AE58-EF4B-9404-CEF7D3739127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C5649B-D563-7A42-ADA0-AC0ECE1EBBD4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4F3F24-E8BA-7348-890A-4EB2A401046B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9576679" cy="714358"/>
          </a:xfrm>
        </p:spPr>
        <p:txBody>
          <a:bodyPr anchor="t" anchorCtr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EB2D4-E0FF-0948-BCEC-0F713D78CA44}" type="datetime1">
              <a:rPr lang="ru-RU" smtClean="0"/>
              <a:t>11.09.2024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D4391C-B8C0-B24A-A837-31626741744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335B661-A620-6B4A-8A9C-FCEE63525CAE}"/>
              </a:ext>
            </a:extLst>
          </p:cNvPr>
          <p:cNvSpPr txBox="1">
            <a:spLocks/>
          </p:cNvSpPr>
          <p:nvPr userDrawn="1"/>
        </p:nvSpPr>
        <p:spPr>
          <a:xfrm>
            <a:off x="-33970" y="266377"/>
            <a:ext cx="937565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4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D4391C-B8C0-B24A-A837-3162674174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5226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9">
            <a:extLst>
              <a:ext uri="{FF2B5EF4-FFF2-40B4-BE49-F238E27FC236}">
                <a16:creationId xmlns:a16="http://schemas.microsoft.com/office/drawing/2014/main" id="{00F513B3-241A-5644-9CD0-08969C8509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9" name="Прямоугольник 4">
            <a:extLst>
              <a:ext uri="{FF2B5EF4-FFF2-40B4-BE49-F238E27FC236}">
                <a16:creationId xmlns:a16="http://schemas.microsoft.com/office/drawing/2014/main" id="{9DB0A6DB-F31A-A343-BF05-360492CB83BF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384103-0CD4-E641-A9AE-B808169DCE7C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219AD7C-9E4C-BC47-9C84-6A2E4F3FD078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9627700" cy="740592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40995" y="1674796"/>
            <a:ext cx="7726642" cy="425436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113" y="1625000"/>
            <a:ext cx="2916079" cy="4304162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03EC4-AEDB-A546-B9B7-585538AAD3C7}" type="datetime1">
              <a:rPr lang="ru-RU" smtClean="0"/>
              <a:t>11.09.2024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80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82FB6434-E9A9-A141-89AC-B38A0E2073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10" name="Прямоугольник 4">
            <a:extLst>
              <a:ext uri="{FF2B5EF4-FFF2-40B4-BE49-F238E27FC236}">
                <a16:creationId xmlns:a16="http://schemas.microsoft.com/office/drawing/2014/main" id="{D954ACBC-1461-8F49-8A62-25BE7C807B19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05D89A-CBD9-1747-8A24-211A119C1CB5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187A918-407B-4D42-98BB-5B3D0F5839E2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00000" y="864000"/>
            <a:ext cx="9627700" cy="740592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40995" y="1674796"/>
            <a:ext cx="3638348" cy="425436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113" y="1625000"/>
            <a:ext cx="2916079" cy="4304162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B6139-3C51-544D-A275-589F7A7E6369}" type="datetime1">
              <a:rPr lang="ru-RU" smtClean="0"/>
              <a:t>11.09.2024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B47FAB26-A65D-A241-B811-CFF044D18B1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8383605" y="1674796"/>
            <a:ext cx="3638348" cy="425436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7329FE-F5D1-374D-B109-65B84655D2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11" name="Прямоугольник 4">
            <a:extLst>
              <a:ext uri="{FF2B5EF4-FFF2-40B4-BE49-F238E27FC236}">
                <a16:creationId xmlns:a16="http://schemas.microsoft.com/office/drawing/2014/main" id="{263CFD3C-F777-DA4D-BC37-116E29B7A220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E772282-7CE5-9B49-B848-BF7E6632BBB4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F7AA82A-8CAD-7945-8DF4-19C7F478AB03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2713" y="900000"/>
            <a:ext cx="9627700" cy="740592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40995" y="1674796"/>
            <a:ext cx="2321062" cy="425436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113" y="1625000"/>
            <a:ext cx="2916079" cy="4304162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8F2F27-2E9A-5E43-AA18-A5B944132F59}" type="datetime1">
              <a:rPr lang="ru-RU" smtClean="0"/>
              <a:t>11.09.2024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B47FAB26-A65D-A241-B811-CFF044D18B1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7019109" y="1674796"/>
            <a:ext cx="2321062" cy="425436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79F780C-3DBF-7240-9736-987FCF93B284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9701349" y="1674796"/>
            <a:ext cx="2321062" cy="4254366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652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Рисунок 9">
            <a:extLst>
              <a:ext uri="{FF2B5EF4-FFF2-40B4-BE49-F238E27FC236}">
                <a16:creationId xmlns:a16="http://schemas.microsoft.com/office/drawing/2014/main" id="{312AC08A-0C3F-974B-BD93-826A868864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18" name="Прямоугольник 4">
            <a:extLst>
              <a:ext uri="{FF2B5EF4-FFF2-40B4-BE49-F238E27FC236}">
                <a16:creationId xmlns:a16="http://schemas.microsoft.com/office/drawing/2014/main" id="{D5800CC3-8BB1-6E4A-B449-86804D5C4D71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31EB201-11AF-9542-A909-0880047F2AF6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0814AB4-58FB-AE44-9B65-2430CAFB56B2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92713" y="900000"/>
            <a:ext cx="9627700" cy="740592"/>
          </a:xfrm>
        </p:spPr>
        <p:txBody>
          <a:bodyPr anchor="t" anchorCtr="0"/>
          <a:lstStyle>
            <a:lvl1pPr>
              <a:defRPr sz="3192"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40995" y="1674796"/>
            <a:ext cx="2321062" cy="1956678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113" y="1625000"/>
            <a:ext cx="2916079" cy="4304162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ADFAC3-F2F2-2C4F-A0E5-E45C3D91474E}" type="datetime1">
              <a:rPr lang="ru-RU" smtClean="0"/>
              <a:t>11.09.2024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B47FAB26-A65D-A241-B811-CFF044D18B1A}"/>
              </a:ext>
            </a:extLst>
          </p:cNvPr>
          <p:cNvSpPr>
            <a:spLocks noGrp="1" noChangeAspect="1"/>
          </p:cNvSpPr>
          <p:nvPr>
            <p:ph type="pic" idx="13"/>
          </p:nvPr>
        </p:nvSpPr>
        <p:spPr>
          <a:xfrm>
            <a:off x="7019109" y="1674796"/>
            <a:ext cx="2321062" cy="1956678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D79F780C-3DBF-7240-9736-987FCF93B284}"/>
              </a:ext>
            </a:extLst>
          </p:cNvPr>
          <p:cNvSpPr>
            <a:spLocks noGrp="1" noChangeAspect="1"/>
          </p:cNvSpPr>
          <p:nvPr>
            <p:ph type="pic" idx="14"/>
          </p:nvPr>
        </p:nvSpPr>
        <p:spPr>
          <a:xfrm>
            <a:off x="9701349" y="1674796"/>
            <a:ext cx="2321062" cy="1956678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33C0F341-B7E5-3845-B426-CA74C3BDAE4F}"/>
              </a:ext>
            </a:extLst>
          </p:cNvPr>
          <p:cNvSpPr>
            <a:spLocks noGrp="1" noChangeAspect="1"/>
          </p:cNvSpPr>
          <p:nvPr>
            <p:ph type="pic" idx="15"/>
          </p:nvPr>
        </p:nvSpPr>
        <p:spPr>
          <a:xfrm>
            <a:off x="4340995" y="4130613"/>
            <a:ext cx="2321062" cy="1956678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1BDE5803-8086-B245-97C9-CAE368D49BE0}"/>
              </a:ext>
            </a:extLst>
          </p:cNvPr>
          <p:cNvSpPr>
            <a:spLocks noGrp="1" noChangeAspect="1"/>
          </p:cNvSpPr>
          <p:nvPr>
            <p:ph type="pic" idx="16"/>
          </p:nvPr>
        </p:nvSpPr>
        <p:spPr>
          <a:xfrm>
            <a:off x="7019109" y="4130613"/>
            <a:ext cx="2321062" cy="1956678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6047B218-8FD4-6348-A347-47AB398FF2D4}"/>
              </a:ext>
            </a:extLst>
          </p:cNvPr>
          <p:cNvSpPr>
            <a:spLocks noGrp="1" noChangeAspect="1"/>
          </p:cNvSpPr>
          <p:nvPr>
            <p:ph type="pic" idx="17"/>
          </p:nvPr>
        </p:nvSpPr>
        <p:spPr>
          <a:xfrm>
            <a:off x="9701349" y="4130613"/>
            <a:ext cx="2321062" cy="1956678"/>
          </a:xfrm>
        </p:spPr>
        <p:txBody>
          <a:bodyPr anchor="t"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018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9">
            <a:extLst>
              <a:ext uri="{FF2B5EF4-FFF2-40B4-BE49-F238E27FC236}">
                <a16:creationId xmlns:a16="http://schemas.microsoft.com/office/drawing/2014/main" id="{80D31F51-3F1C-8045-99BC-14A4D28EDA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8" name="Прямоугольник 4">
            <a:extLst>
              <a:ext uri="{FF2B5EF4-FFF2-40B4-BE49-F238E27FC236}">
                <a16:creationId xmlns:a16="http://schemas.microsoft.com/office/drawing/2014/main" id="{6901C6BE-CE43-1C49-A547-8D7E87965F71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D769650-3A35-3642-883C-A870CBC46FCC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E4A2AA-05E3-7F4E-879C-E04CB11781C0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4274" y="1705385"/>
            <a:ext cx="11178302" cy="2845473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274" y="4577778"/>
            <a:ext cx="11178302" cy="149636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40D0A1-1F54-6D46-B9B0-6ADD85C235EC}" type="datetime1">
              <a:rPr lang="ru-RU" smtClean="0"/>
              <a:t>11.09.2024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746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9">
            <a:extLst>
              <a:ext uri="{FF2B5EF4-FFF2-40B4-BE49-F238E27FC236}">
                <a16:creationId xmlns:a16="http://schemas.microsoft.com/office/drawing/2014/main" id="{FFBF45D3-592B-3C42-AB8F-2FDFA93DD1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856488" y="124477"/>
            <a:ext cx="1574789" cy="687181"/>
          </a:xfrm>
          <a:prstGeom prst="rect">
            <a:avLst/>
          </a:prstGeom>
        </p:spPr>
      </p:pic>
      <p:sp>
        <p:nvSpPr>
          <p:cNvPr id="7" name="Прямоугольник 4">
            <a:extLst>
              <a:ext uri="{FF2B5EF4-FFF2-40B4-BE49-F238E27FC236}">
                <a16:creationId xmlns:a16="http://schemas.microsoft.com/office/drawing/2014/main" id="{29BDF7A5-C047-1149-97E2-5FF2F7C15BEB}"/>
              </a:ext>
            </a:extLst>
          </p:cNvPr>
          <p:cNvSpPr/>
          <p:nvPr userDrawn="1"/>
        </p:nvSpPr>
        <p:spPr>
          <a:xfrm>
            <a:off x="-3243" y="288565"/>
            <a:ext cx="894267" cy="3198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1ACB84-12E8-B04C-B361-EFA20FF74E23}"/>
              </a:ext>
            </a:extLst>
          </p:cNvPr>
          <p:cNvSpPr txBox="1"/>
          <p:nvPr userDrawn="1"/>
        </p:nvSpPr>
        <p:spPr>
          <a:xfrm>
            <a:off x="554399" y="6407916"/>
            <a:ext cx="615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202</a:t>
            </a:r>
            <a:r>
              <a:rPr lang="ru-RU" sz="1400" dirty="0">
                <a:solidFill>
                  <a:schemeClr val="bg1">
                    <a:lumMod val="50000"/>
                  </a:schemeClr>
                </a:solidFill>
              </a:rPr>
              <a:t>4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A2AF39C-AEEB-974B-9D14-519ED62E1CFE}"/>
              </a:ext>
            </a:extLst>
          </p:cNvPr>
          <p:cNvCxnSpPr/>
          <p:nvPr userDrawn="1"/>
        </p:nvCxnSpPr>
        <p:spPr>
          <a:xfrm>
            <a:off x="1258529" y="6571637"/>
            <a:ext cx="2303433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49CDA-6D70-FA48-B8E7-6D7A153E7A07}" type="datetime1">
              <a:rPr lang="ru-RU" smtClean="0"/>
              <a:t>11.09.2024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8448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6864" y="1616634"/>
            <a:ext cx="10423442" cy="2200943"/>
          </a:xfrm>
        </p:spPr>
        <p:txBody>
          <a:bodyPr anchor="b"/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6864" y="3971148"/>
            <a:ext cx="10423443" cy="819675"/>
          </a:xfrm>
        </p:spPr>
        <p:txBody>
          <a:bodyPr/>
          <a:lstStyle>
            <a:lvl1pPr marL="0" indent="0" algn="l">
              <a:buNone/>
              <a:defRPr sz="2394">
                <a:solidFill>
                  <a:schemeClr val="bg1"/>
                </a:solidFill>
              </a:defRPr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5A16B-6D6F-7E43-8715-9A6C2BF58A22}" type="datetime1">
              <a:rPr lang="ru-RU" smtClean="0"/>
              <a:t>11.09.2024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21">
            <a:extLst>
              <a:ext uri="{FF2B5EF4-FFF2-40B4-BE49-F238E27FC236}">
                <a16:creationId xmlns:a16="http://schemas.microsoft.com/office/drawing/2014/main" id="{D5D3EC2F-7B9F-0D4F-B5B9-E23034A23E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70520" y="0"/>
            <a:ext cx="4189830" cy="6840538"/>
          </a:xfrm>
          <a:prstGeom prst="rect">
            <a:avLst/>
          </a:prstGeom>
        </p:spPr>
      </p:pic>
      <p:pic>
        <p:nvPicPr>
          <p:cNvPr id="8" name="Рисунок 13">
            <a:extLst>
              <a:ext uri="{FF2B5EF4-FFF2-40B4-BE49-F238E27FC236}">
                <a16:creationId xmlns:a16="http://schemas.microsoft.com/office/drawing/2014/main" id="{1BB3811F-5FB4-9A4D-A5EA-3D5E83D378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53760" y="329338"/>
            <a:ext cx="1862895" cy="81967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416C21D-C47C-8E49-8ABF-DE72CA198984}"/>
              </a:ext>
            </a:extLst>
          </p:cNvPr>
          <p:cNvSpPr txBox="1"/>
          <p:nvPr userDrawn="1"/>
        </p:nvSpPr>
        <p:spPr>
          <a:xfrm rot="16200000">
            <a:off x="11761283" y="930593"/>
            <a:ext cx="690614" cy="3077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ru-RU" sz="1800" dirty="0">
                <a:solidFill>
                  <a:schemeClr val="bg1"/>
                </a:solidFill>
              </a:rPr>
              <a:t>2024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1FBA60E-9DD6-E54E-A6C9-CFA5BB21B4C1}"/>
              </a:ext>
            </a:extLst>
          </p:cNvPr>
          <p:cNvCxnSpPr/>
          <p:nvPr userDrawn="1"/>
        </p:nvCxnSpPr>
        <p:spPr>
          <a:xfrm>
            <a:off x="12128268" y="1404850"/>
            <a:ext cx="0" cy="2302626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4C167B5-CF88-8F40-A4B5-CA8730DFE560}"/>
              </a:ext>
            </a:extLst>
          </p:cNvPr>
          <p:cNvSpPr txBox="1"/>
          <p:nvPr userDrawn="1"/>
        </p:nvSpPr>
        <p:spPr>
          <a:xfrm rot="16200000">
            <a:off x="11574784" y="5590478"/>
            <a:ext cx="1097102" cy="3077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ru-RU" sz="1600" spc="100" baseline="0" dirty="0" err="1">
                <a:solidFill>
                  <a:schemeClr val="bg1"/>
                </a:solidFill>
              </a:rPr>
              <a:t>РАНХиГС</a:t>
            </a:r>
            <a:endParaRPr lang="ru-RU" sz="1600" spc="100" baseline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5252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024" y="900000"/>
            <a:ext cx="9576679" cy="7143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1024" y="1820976"/>
            <a:ext cx="11205726" cy="43402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1024" y="7084883"/>
            <a:ext cx="2916079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8357F375-12B8-4849-BF4D-9AACA101A6E6}" type="datetime1">
              <a:rPr lang="ru-RU" smtClean="0"/>
              <a:t>11.09.2024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70567" y="7084884"/>
            <a:ext cx="4374118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65463" y="266377"/>
            <a:ext cx="73813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3D4391C-B8C0-B24A-A837-316267417444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2608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5" r:id="rId2"/>
    <p:sldLayoutId id="2147483673" r:id="rId3"/>
    <p:sldLayoutId id="2147483689" r:id="rId4"/>
    <p:sldLayoutId id="2147483690" r:id="rId5"/>
    <p:sldLayoutId id="2147483674" r:id="rId6"/>
    <p:sldLayoutId id="2147483681" r:id="rId7"/>
    <p:sldLayoutId id="2147483686" r:id="rId8"/>
    <p:sldLayoutId id="2147483687" r:id="rId9"/>
    <p:sldLayoutId id="2147483688" r:id="rId10"/>
    <p:sldLayoutId id="2147483675" r:id="rId11"/>
    <p:sldLayoutId id="2147483678" r:id="rId12"/>
    <p:sldLayoutId id="2147483684" r:id="rId13"/>
  </p:sldLayoutIdLst>
  <p:hf hdr="0" ftr="0" dt="0"/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2114" rtl="0" eaLnBrk="1" latinLnBrk="0" hangingPunct="1">
        <a:lnSpc>
          <a:spcPct val="100000"/>
        </a:lnSpc>
        <a:spcBef>
          <a:spcPts val="998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rgbClr val="6D6D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0" indent="0" algn="l" defTabSz="912114" rtl="0" eaLnBrk="1" latinLnBrk="0" hangingPunct="1">
        <a:lnSpc>
          <a:spcPct val="10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rgbClr val="6D6D6D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4" userDrawn="1">
          <p15:clr>
            <a:srgbClr val="F26B43"/>
          </p15:clr>
        </p15:guide>
        <p15:guide id="2" pos="4082" userDrawn="1">
          <p15:clr>
            <a:srgbClr val="F26B43"/>
          </p15:clr>
        </p15:guide>
        <p15:guide id="3" orient="horz" pos="385" userDrawn="1">
          <p15:clr>
            <a:srgbClr val="F26B43"/>
          </p15:clr>
        </p15:guide>
        <p15:guide id="4" orient="horz" pos="3969" userDrawn="1">
          <p15:clr>
            <a:srgbClr val="F26B43"/>
          </p15:clr>
        </p15:guide>
        <p15:guide id="5" pos="567" userDrawn="1">
          <p15:clr>
            <a:srgbClr val="F26B43"/>
          </p15:clr>
        </p15:guide>
        <p15:guide id="6" pos="76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lomteva-ev@ranepa.ru" TargetMode="Externa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tdcenter.ru/seminary-ceno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4E694-B4BE-4647-B02E-5553DD8C6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2711" y="1904827"/>
            <a:ext cx="10423442" cy="956344"/>
          </a:xfrm>
          <a:noFill/>
        </p:spPr>
        <p:txBody>
          <a:bodyPr/>
          <a:lstStyle/>
          <a:p>
            <a:pPr algn="ctr"/>
            <a:r>
              <a:rPr lang="ru-RU" sz="3600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Кадровое обеспечение системы СПО</a:t>
            </a:r>
            <a:endParaRPr lang="ru-RU" sz="3600" i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83B779-785B-C549-98BC-FD63CEA37A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4487" y="4962432"/>
            <a:ext cx="10423443" cy="664989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sz="1500" dirty="0">
                <a:ea typeface="Tahoma" pitchFamily="34" charset="0"/>
                <a:cs typeface="Tahoma" pitchFamily="34" charset="0"/>
              </a:rPr>
              <a:t>Ломтева Е. В., вед. науч. сотр. ЦЭНО ИПЭИ РАНХиГС, канд. пед. наук, доцент </a:t>
            </a:r>
          </a:p>
          <a:p>
            <a:pPr eaLnBrk="1" hangingPunct="1">
              <a:spcBef>
                <a:spcPct val="0"/>
              </a:spcBef>
            </a:pPr>
            <a:r>
              <a:rPr lang="de-DE" sz="1500" u="sng" dirty="0">
                <a:ea typeface="Tahoma" pitchFamily="34" charset="0"/>
                <a:cs typeface="Tahoma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lomteva-ev@ranepa.ru</a:t>
            </a:r>
            <a:endParaRPr lang="ru-RU" sz="1500" u="sng" dirty="0">
              <a:ea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ru-RU" sz="900" u="sng" dirty="0">
              <a:ea typeface="Tahoma" pitchFamily="34" charset="0"/>
              <a:cs typeface="Tahoma" pitchFamily="34" charset="0"/>
            </a:endParaRPr>
          </a:p>
          <a:p>
            <a:pPr>
              <a:spcBef>
                <a:spcPct val="0"/>
              </a:spcBef>
            </a:pPr>
            <a:r>
              <a:rPr lang="ru-RU" sz="1500" dirty="0">
                <a:ea typeface="Tahoma" pitchFamily="34" charset="0"/>
                <a:cs typeface="Tahoma" pitchFamily="34" charset="0"/>
              </a:rPr>
              <a:t>Бедарева Л. Ю., ст. науч. </a:t>
            </a:r>
            <a:r>
              <a:rPr lang="ru-RU" sz="1500" dirty="0" err="1">
                <a:ea typeface="Tahoma" pitchFamily="34" charset="0"/>
                <a:cs typeface="Tahoma" pitchFamily="34" charset="0"/>
              </a:rPr>
              <a:t>сотр</a:t>
            </a:r>
            <a:r>
              <a:rPr lang="ru-RU" sz="1500" dirty="0">
                <a:ea typeface="Tahoma" pitchFamily="34" charset="0"/>
                <a:cs typeface="Tahoma" pitchFamily="34" charset="0"/>
              </a:rPr>
              <a:t>. ЦЭНО ИПЭИ РАНХиГС</a:t>
            </a:r>
          </a:p>
          <a:p>
            <a:pPr>
              <a:spcBef>
                <a:spcPct val="0"/>
              </a:spcBef>
            </a:pPr>
            <a:r>
              <a:rPr lang="en-US" sz="1500" u="sng" dirty="0">
                <a:ea typeface="Tahoma" pitchFamily="34" charset="0"/>
                <a:cs typeface="Tahoma" pitchFamily="34" charset="0"/>
              </a:rPr>
              <a:t>bedareva-ly@ranepa.ru</a:t>
            </a:r>
            <a:endParaRPr lang="ru-RU" sz="1500" u="sng" dirty="0">
              <a:ea typeface="Tahoma" pitchFamily="34" charset="0"/>
              <a:cs typeface="Tahoma" pitchFamily="34" charset="0"/>
            </a:endParaRPr>
          </a:p>
          <a:p>
            <a:pPr eaLnBrk="1" hangingPunct="1">
              <a:spcBef>
                <a:spcPct val="0"/>
              </a:spcBef>
            </a:pPr>
            <a:endParaRPr lang="ru-RU" sz="1600" dirty="0">
              <a:solidFill>
                <a:srgbClr val="FFFF00"/>
              </a:solidFill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5E264-7354-6EDA-4150-D4D637E2A204}"/>
              </a:ext>
            </a:extLst>
          </p:cNvPr>
          <p:cNvSpPr txBox="1"/>
          <p:nvPr/>
        </p:nvSpPr>
        <p:spPr>
          <a:xfrm>
            <a:off x="3241141" y="3237544"/>
            <a:ext cx="6482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kern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Экспертный семинар ЦЭНО ИПЭИ РАНХиГС, 13.09.2024 г. </a:t>
            </a:r>
          </a:p>
        </p:txBody>
      </p:sp>
    </p:spTree>
    <p:extLst>
      <p:ext uri="{BB962C8B-B14F-4D97-AF65-F5344CB8AC3E}">
        <p14:creationId xmlns:p14="http://schemas.microsoft.com/office/powerpoint/2010/main" val="2302688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0D83EE-E51F-433C-81E9-2F3EF8585A67}"/>
              </a:ext>
            </a:extLst>
          </p:cNvPr>
          <p:cNvSpPr txBox="1"/>
          <p:nvPr/>
        </p:nvSpPr>
        <p:spPr>
          <a:xfrm>
            <a:off x="600116" y="24457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86E24CF7-5F35-4407-887A-903A43672838}" type="slidenum">
              <a:rPr lang="ru-RU" sz="1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F6D32A0-026E-4D0B-8F95-0AE60CFBC2C1}"/>
              </a:ext>
            </a:extLst>
          </p:cNvPr>
          <p:cNvSpPr/>
          <p:nvPr/>
        </p:nvSpPr>
        <p:spPr>
          <a:xfrm>
            <a:off x="946485" y="183019"/>
            <a:ext cx="9837130" cy="615553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/>
          <a:p>
            <a:pPr defTabSz="825500"/>
            <a:r>
              <a:rPr lang="ru-RU" sz="2000" b="1" dirty="0" smtClean="0"/>
              <a:t>Тенденции выбора выпускников 9-х и 11-х классов школы продолжения обучения в системе СПО, за период 2017/2018 </a:t>
            </a:r>
            <a:r>
              <a:rPr lang="ru-RU" sz="2000" b="1" dirty="0"/>
              <a:t>- </a:t>
            </a:r>
            <a:r>
              <a:rPr lang="ru-RU" sz="2000" b="1" dirty="0" smtClean="0"/>
              <a:t>2023/2024 </a:t>
            </a:r>
            <a:r>
              <a:rPr lang="ru-RU" sz="2000" b="1" dirty="0"/>
              <a:t>уч. гг.</a:t>
            </a:r>
            <a:endParaRPr lang="ru-RU" sz="2000" b="1" dirty="0">
              <a:solidFill>
                <a:srgbClr val="BE003E"/>
              </a:solidFill>
              <a:latin typeface="Arial"/>
              <a:cs typeface="Arial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6207391-AE0A-409A-94F7-BF1618B0F7EF}"/>
              </a:ext>
            </a:extLst>
          </p:cNvPr>
          <p:cNvSpPr/>
          <p:nvPr/>
        </p:nvSpPr>
        <p:spPr>
          <a:xfrm>
            <a:off x="7216364" y="1959504"/>
            <a:ext cx="1343958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ru-RU" b="1" kern="100" dirty="0" smtClean="0">
                <a:solidFill>
                  <a:schemeClr val="bg1"/>
                </a:solidFill>
                <a:latin typeface="Arial"/>
                <a:cs typeface="Arial"/>
              </a:rPr>
              <a:t>За </a:t>
            </a:r>
            <a:r>
              <a:rPr lang="ru-RU" b="1" kern="100" dirty="0">
                <a:solidFill>
                  <a:schemeClr val="bg1"/>
                </a:solidFill>
                <a:latin typeface="Arial"/>
                <a:cs typeface="Arial"/>
              </a:rPr>
              <a:t>таблицы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753" y="2997324"/>
            <a:ext cx="6924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Изменение доли выпускников 9-х классов, ушедших из школы и продолживших обучение в ОО СПО, </a:t>
            </a:r>
          </a:p>
          <a:p>
            <a:r>
              <a:rPr lang="ru-RU" sz="1200" b="1" dirty="0" smtClean="0"/>
              <a:t>в </a:t>
            </a:r>
            <a:r>
              <a:rPr lang="ru-RU" sz="1200" b="1" dirty="0"/>
              <a:t>2023/2024 относительно </a:t>
            </a:r>
            <a:r>
              <a:rPr lang="ru-RU" sz="1200" b="1" dirty="0" smtClean="0"/>
              <a:t>2017/2018 уч. гг.</a:t>
            </a:r>
            <a:endParaRPr lang="ru-RU" sz="1200" b="1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8901" y="3408322"/>
            <a:ext cx="3961856" cy="2484611"/>
          </a:xfrm>
          <a:prstGeom prst="rect">
            <a:avLst/>
          </a:prstGeom>
        </p:spPr>
      </p:pic>
      <p:graphicFrame>
        <p:nvGraphicFramePr>
          <p:cNvPr id="19" name="Таблица 18"/>
          <p:cNvGraphicFramePr>
            <a:graphicFrameLocks noGrp="1"/>
          </p:cNvGraphicFramePr>
          <p:nvPr>
            <p:extLst/>
          </p:nvPr>
        </p:nvGraphicFramePr>
        <p:xfrm>
          <a:off x="1585323" y="5960290"/>
          <a:ext cx="4919572" cy="797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893">
                  <a:extLst>
                    <a:ext uri="{9D8B030D-6E8A-4147-A177-3AD203B41FA5}">
                      <a16:colId xmlns:a16="http://schemas.microsoft.com/office/drawing/2014/main" val="2109946939"/>
                    </a:ext>
                  </a:extLst>
                </a:gridCol>
                <a:gridCol w="1229893">
                  <a:extLst>
                    <a:ext uri="{9D8B030D-6E8A-4147-A177-3AD203B41FA5}">
                      <a16:colId xmlns:a16="http://schemas.microsoft.com/office/drawing/2014/main" val="702280446"/>
                    </a:ext>
                  </a:extLst>
                </a:gridCol>
                <a:gridCol w="1229893">
                  <a:extLst>
                    <a:ext uri="{9D8B030D-6E8A-4147-A177-3AD203B41FA5}">
                      <a16:colId xmlns:a16="http://schemas.microsoft.com/office/drawing/2014/main" val="3025499686"/>
                    </a:ext>
                  </a:extLst>
                </a:gridCol>
                <a:gridCol w="1229893">
                  <a:extLst>
                    <a:ext uri="{9D8B030D-6E8A-4147-A177-3AD203B41FA5}">
                      <a16:colId xmlns:a16="http://schemas.microsoft.com/office/drawing/2014/main" val="3105538783"/>
                    </a:ext>
                  </a:extLst>
                </a:gridCol>
              </a:tblGrid>
              <a:tr h="1946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ППССЗ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ППКРС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871530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показателя</a:t>
                      </a:r>
                      <a:endParaRPr lang="ru-RU" sz="7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Уменьшение</a:t>
                      </a:r>
                      <a:r>
                        <a:rPr lang="ru-RU" sz="7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показателя</a:t>
                      </a:r>
                      <a:endParaRPr lang="ru-RU" sz="7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показателя</a:t>
                      </a:r>
                      <a:endParaRPr lang="ru-RU" sz="7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21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Уменьшение</a:t>
                      </a:r>
                      <a:r>
                        <a:rPr lang="ru-RU" sz="7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показателя</a:t>
                      </a:r>
                      <a:endParaRPr lang="ru-RU" sz="7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7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832085"/>
                  </a:ext>
                </a:extLst>
              </a:tr>
              <a:tr h="24861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 регион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региона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 регион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 региона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209162"/>
                  </a:ext>
                </a:extLst>
              </a:tr>
            </a:tbl>
          </a:graphicData>
        </a:graphic>
      </p:graphicFrame>
      <p:pic>
        <p:nvPicPr>
          <p:cNvPr id="21" name="Рисунок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3545" y="3393030"/>
            <a:ext cx="3623934" cy="217821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428807" y="2956054"/>
            <a:ext cx="44864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Изменение доли выпускников 11-х классов, выбравших систему СПО, в </a:t>
            </a:r>
            <a:r>
              <a:rPr lang="ru-RU" sz="1200" b="1" dirty="0"/>
              <a:t>2023/2024 относительно </a:t>
            </a:r>
            <a:r>
              <a:rPr lang="ru-RU" sz="1200" b="1" dirty="0" smtClean="0"/>
              <a:t>2017/2018 уч. гг.</a:t>
            </a:r>
            <a:endParaRPr lang="ru-RU" sz="1200" b="1" dirty="0"/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/>
          </p:nvPr>
        </p:nvGraphicFramePr>
        <p:xfrm>
          <a:off x="9723968" y="5744541"/>
          <a:ext cx="2459786" cy="6143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9893">
                  <a:extLst>
                    <a:ext uri="{9D8B030D-6E8A-4147-A177-3AD203B41FA5}">
                      <a16:colId xmlns:a16="http://schemas.microsoft.com/office/drawing/2014/main" val="2109946939"/>
                    </a:ext>
                  </a:extLst>
                </a:gridCol>
                <a:gridCol w="1229893">
                  <a:extLst>
                    <a:ext uri="{9D8B030D-6E8A-4147-A177-3AD203B41FA5}">
                      <a16:colId xmlns:a16="http://schemas.microsoft.com/office/drawing/2014/main" val="702280446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показателя</a:t>
                      </a: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Уменьшение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показателя</a:t>
                      </a:r>
                      <a:endParaRPr lang="ru-RU" sz="9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2832085"/>
                  </a:ext>
                </a:extLst>
              </a:tr>
              <a:tr h="24861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регионов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регионов</a:t>
                      </a:r>
                      <a:endParaRPr lang="ru-RU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1209162"/>
                  </a:ext>
                </a:extLst>
              </a:tr>
            </a:tbl>
          </a:graphicData>
        </a:graphic>
      </p:graphicFrame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801" y="967673"/>
            <a:ext cx="4565515" cy="202965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3392" y="967672"/>
            <a:ext cx="4369062" cy="2029652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801" y="3412645"/>
            <a:ext cx="3418504" cy="2484611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9435" y="973142"/>
            <a:ext cx="3689372" cy="1949283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304597" y="6449772"/>
            <a:ext cx="5505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700" dirty="0" smtClean="0"/>
              <a:t>Все расчеты выполнены на основе статистических данных из форм ОО-1, СПО-1: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700" dirty="0" smtClean="0"/>
              <a:t>Расчёты производились с учетом выпускников, продолживших обучение в системе СПО сразу после завершения обучения в школе</a:t>
            </a:r>
            <a:endParaRPr lang="ru-RU" sz="700" dirty="0"/>
          </a:p>
        </p:txBody>
      </p:sp>
    </p:spTree>
    <p:extLst>
      <p:ext uri="{BB962C8B-B14F-4D97-AF65-F5344CB8AC3E}">
        <p14:creationId xmlns:p14="http://schemas.microsoft.com/office/powerpoint/2010/main" val="783608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801" y="141525"/>
            <a:ext cx="9681048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Изменение численности преподавателей и мастеров производственного обучения ОО СПО, по Российской Федерации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AA59763-48C9-B708-6872-0B71EBC34E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97" y="803843"/>
            <a:ext cx="4705279" cy="277911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033F93-2BF1-DB19-93AC-11CE84B19E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96" y="3756224"/>
            <a:ext cx="4705279" cy="294923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388B85-8FB9-06F3-0BC3-FEF56C59B8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4245" y="793103"/>
            <a:ext cx="4485346" cy="27791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BED7FF5-2581-D318-706E-65D05CC55C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4245" y="3756224"/>
            <a:ext cx="4485346" cy="294278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A01C7D7-52D2-1E36-C2B0-509C22BB26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69081" y="793103"/>
            <a:ext cx="2919258" cy="27791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74E8B47-BB32-78D5-32EF-B391E661B4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69081" y="3756224"/>
            <a:ext cx="2919258" cy="2945223"/>
          </a:xfrm>
          <a:prstGeom prst="rect">
            <a:avLst/>
          </a:prstGeom>
        </p:spPr>
      </p:pic>
      <p:cxnSp>
        <p:nvCxnSpPr>
          <p:cNvPr id="11" name="Прямая соединительная линия 10"/>
          <p:cNvCxnSpPr/>
          <p:nvPr/>
        </p:nvCxnSpPr>
        <p:spPr>
          <a:xfrm>
            <a:off x="262550" y="3657600"/>
            <a:ext cx="12567041" cy="0"/>
          </a:xfrm>
          <a:prstGeom prst="line">
            <a:avLst/>
          </a:prstGeom>
          <a:ln w="381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882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801" y="141525"/>
            <a:ext cx="9681048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Изменение численности преподавателей и мастеров производственного обучения ОО СПО, по федеральным округам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3D6A3C3-E6BC-3986-9FFE-F1BB17964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78" y="1257567"/>
            <a:ext cx="6003493" cy="397690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65BA5EF-8BD2-9C5F-B035-5004515E9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447" y="1257567"/>
            <a:ext cx="5584420" cy="397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505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801" y="141525"/>
            <a:ext cx="9681048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Изменение численности преподавателей и мастеров производственного обучения ОО СПО (внешние совместители), по Российской Федерации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9AE351-2CFE-C98F-3EDE-7E9DDFDE04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12" y="710428"/>
            <a:ext cx="5578323" cy="302387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ECA1C8-458D-D111-1414-D4B81F4CC6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7480" y="710428"/>
            <a:ext cx="5499069" cy="302387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A7671D-75D0-25ED-3EA9-7A8CFDC99F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812" y="3814162"/>
            <a:ext cx="5578323" cy="28848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0C9BDD-0F45-7A62-F124-240531BC5E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7479" y="3814162"/>
            <a:ext cx="5499069" cy="288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3458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801" y="141525"/>
            <a:ext cx="9681048" cy="489047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Регионы, в которых </a:t>
            </a:r>
            <a:r>
              <a:rPr lang="ru-RU" sz="1800" dirty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увеличилось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число преподавателей (штатные + внешние совместители) в 2023 г. относительно 2017 г., на %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BEAB1C-0AE4-6546-D489-AB256B7109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41" y="1230685"/>
            <a:ext cx="5449493" cy="56098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29967E-1362-110D-FB01-87638FCB008C}"/>
              </a:ext>
            </a:extLst>
          </p:cNvPr>
          <p:cNvSpPr txBox="1"/>
          <p:nvPr/>
        </p:nvSpPr>
        <p:spPr>
          <a:xfrm>
            <a:off x="303630" y="700345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B050"/>
                </a:solidFill>
              </a:rPr>
              <a:t>За счет штатных работников и внешних совместителей – 42 региона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2094BB-1734-D5AE-1B44-227E4648A67D}"/>
              </a:ext>
            </a:extLst>
          </p:cNvPr>
          <p:cNvSpPr txBox="1"/>
          <p:nvPr/>
        </p:nvSpPr>
        <p:spPr>
          <a:xfrm>
            <a:off x="6631094" y="769020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B050"/>
                </a:solidFill>
              </a:rPr>
              <a:t>Только за счет внешних совместителей при сокращении штатных работников– 4 региона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1324F9-EDB4-4A64-240C-140EE86697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9254" y="1230685"/>
            <a:ext cx="5084609" cy="17618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366D837-A24B-D817-042D-85394FF70FFD}"/>
              </a:ext>
            </a:extLst>
          </p:cNvPr>
          <p:cNvSpPr txBox="1"/>
          <p:nvPr/>
        </p:nvSpPr>
        <p:spPr>
          <a:xfrm>
            <a:off x="6631094" y="3189436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00B050"/>
                </a:solidFill>
              </a:rPr>
              <a:t>Только за счет штатных работников при сокращении внешних совместителей– 16 регионов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3597302-8B3E-89D2-02BA-61E55986FA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0165" y="3792045"/>
            <a:ext cx="5084608" cy="28958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C7E7C4B-647A-A9C4-9A40-7EE5B9558CAD}"/>
              </a:ext>
            </a:extLst>
          </p:cNvPr>
          <p:cNvSpPr txBox="1"/>
          <p:nvPr/>
        </p:nvSpPr>
        <p:spPr>
          <a:xfrm>
            <a:off x="12039293" y="1817836"/>
            <a:ext cx="461665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Всего – 62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3859245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801" y="141525"/>
            <a:ext cx="9681048" cy="489047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Регионы, в которых </a:t>
            </a:r>
            <a:r>
              <a:rPr lang="ru-RU" sz="18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сократилось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число преподавателей (штатные + внешние совместители) в 2023 г. относительно 2017 г., на 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29967E-1362-110D-FB01-87638FCB008C}"/>
              </a:ext>
            </a:extLst>
          </p:cNvPr>
          <p:cNvSpPr txBox="1"/>
          <p:nvPr/>
        </p:nvSpPr>
        <p:spPr>
          <a:xfrm>
            <a:off x="303630" y="700345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За счет штатных работников и внешних совместителей – 11 регионов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2094BB-1734-D5AE-1B44-227E4648A67D}"/>
              </a:ext>
            </a:extLst>
          </p:cNvPr>
          <p:cNvSpPr txBox="1"/>
          <p:nvPr/>
        </p:nvSpPr>
        <p:spPr>
          <a:xfrm>
            <a:off x="4198519" y="3988838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Только за счет  сокращения штатных работников при увеличении внешних совместителей– 6 регионов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66D837-A24B-D817-042D-85394FF70FFD}"/>
              </a:ext>
            </a:extLst>
          </p:cNvPr>
          <p:cNvSpPr txBox="1"/>
          <p:nvPr/>
        </p:nvSpPr>
        <p:spPr>
          <a:xfrm>
            <a:off x="6857005" y="726667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Только за счет сокращения внешних совместителей при увеличении штатных сотрудников– 6 регионов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7E7C4B-647A-A9C4-9A40-7EE5B9558CAD}"/>
              </a:ext>
            </a:extLst>
          </p:cNvPr>
          <p:cNvSpPr txBox="1"/>
          <p:nvPr/>
        </p:nvSpPr>
        <p:spPr>
          <a:xfrm>
            <a:off x="12039293" y="1817836"/>
            <a:ext cx="461665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Всего – 23 региона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FEE607-2896-FDD9-4305-C4B84D5F3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041" y="1230685"/>
            <a:ext cx="5241604" cy="264589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AF278F-2A30-1490-2C01-901B607B27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3762" y="4520276"/>
            <a:ext cx="5241605" cy="21915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D999A3-7A64-5A49-63AA-6A790CC843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0174" y="1202000"/>
            <a:ext cx="5159600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737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801" y="141525"/>
            <a:ext cx="9681048" cy="489047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Регионы, в которых </a:t>
            </a:r>
            <a:r>
              <a:rPr lang="ru-RU" sz="18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сократилось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число мастеров производственного обучения (штатные + внешние совместители) в 2023 г. относительно 2017 г., на 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29967E-1362-110D-FB01-87638FCB008C}"/>
              </a:ext>
            </a:extLst>
          </p:cNvPr>
          <p:cNvSpPr txBox="1"/>
          <p:nvPr/>
        </p:nvSpPr>
        <p:spPr>
          <a:xfrm>
            <a:off x="303630" y="700345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За счет штатных работников и внешних совместителей – 18 регионов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66D837-A24B-D817-042D-85394FF70FFD}"/>
              </a:ext>
            </a:extLst>
          </p:cNvPr>
          <p:cNvSpPr txBox="1"/>
          <p:nvPr/>
        </p:nvSpPr>
        <p:spPr>
          <a:xfrm>
            <a:off x="6114728" y="737424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Только за счет сокращения штатных работников при увеличении внешних совместителей– 49 регионов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7E7C4B-647A-A9C4-9A40-7EE5B9558CAD}"/>
              </a:ext>
            </a:extLst>
          </p:cNvPr>
          <p:cNvSpPr txBox="1"/>
          <p:nvPr/>
        </p:nvSpPr>
        <p:spPr>
          <a:xfrm>
            <a:off x="12039293" y="1817836"/>
            <a:ext cx="461665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Всего – 82 региона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E6372D-5CBB-7D32-94BA-802844B005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630" y="1231783"/>
            <a:ext cx="4584589" cy="418831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10E0B36-F65E-6988-1EE6-A27FDF6AF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325" y="1199088"/>
            <a:ext cx="5180597" cy="564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0681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23801" y="141525"/>
            <a:ext cx="9681048" cy="489047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Регионы, в которых </a:t>
            </a:r>
            <a:r>
              <a:rPr lang="ru-RU" sz="1800" dirty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сократилось/</a:t>
            </a:r>
            <a:r>
              <a:rPr lang="ru-RU" sz="1800" dirty="0">
                <a:solidFill>
                  <a:srgbClr val="00B05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увеличилось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число мастеров производственного обучения (штатные + внешние совместители) в 2023 г. относительно 2017 г., на 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29967E-1362-110D-FB01-87638FCB008C}"/>
              </a:ext>
            </a:extLst>
          </p:cNvPr>
          <p:cNvSpPr txBox="1"/>
          <p:nvPr/>
        </p:nvSpPr>
        <p:spPr>
          <a:xfrm>
            <a:off x="421497" y="959253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Только за счет штатных работников при неизменной численности внешних совместителей – 14 регионов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66D837-A24B-D817-042D-85394FF70FFD}"/>
              </a:ext>
            </a:extLst>
          </p:cNvPr>
          <p:cNvSpPr txBox="1"/>
          <p:nvPr/>
        </p:nvSpPr>
        <p:spPr>
          <a:xfrm>
            <a:off x="6114728" y="910520"/>
            <a:ext cx="4282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rgbClr val="FF0000"/>
                </a:solidFill>
              </a:rPr>
              <a:t>Только за счет сокращения внешних совместителей при увеличении штатных сотрудников– 1 регион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7E7C4B-647A-A9C4-9A40-7EE5B9558CAD}"/>
              </a:ext>
            </a:extLst>
          </p:cNvPr>
          <p:cNvSpPr txBox="1"/>
          <p:nvPr/>
        </p:nvSpPr>
        <p:spPr>
          <a:xfrm rot="5400000">
            <a:off x="7906315" y="338238"/>
            <a:ext cx="815608" cy="4398782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ru-RU" dirty="0"/>
              <a:t>Всего </a:t>
            </a:r>
            <a:r>
              <a:rPr lang="ru-RU" b="1" dirty="0">
                <a:solidFill>
                  <a:srgbClr val="FF0000"/>
                </a:solidFill>
              </a:rPr>
              <a:t>сократилось</a:t>
            </a:r>
            <a:r>
              <a:rPr lang="ru-RU" dirty="0"/>
              <a:t> в 82 регионах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ru-RU" dirty="0"/>
              <a:t>Всего </a:t>
            </a:r>
            <a:r>
              <a:rPr lang="ru-RU" b="1" dirty="0">
                <a:solidFill>
                  <a:srgbClr val="00B050"/>
                </a:solidFill>
              </a:rPr>
              <a:t>увеличилось</a:t>
            </a:r>
            <a:r>
              <a:rPr lang="ru-RU" dirty="0"/>
              <a:t> в 3 регионах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F99AD2-9BFF-D20D-8CDB-1FC67997D3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710" y="1606338"/>
            <a:ext cx="4584589" cy="3907875"/>
          </a:xfrm>
          <a:prstGeom prst="rect">
            <a:avLst/>
          </a:prstGeom>
        </p:spPr>
      </p:pic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455456F-6FD4-D101-82A4-E5379E9D5F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461842"/>
              </p:ext>
            </p:extLst>
          </p:nvPr>
        </p:nvGraphicFramePr>
        <p:xfrm>
          <a:off x="5892784" y="1479037"/>
          <a:ext cx="466053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1286">
                  <a:extLst>
                    <a:ext uri="{9D8B030D-6E8A-4147-A177-3AD203B41FA5}">
                      <a16:colId xmlns:a16="http://schemas.microsoft.com/office/drawing/2014/main" val="1315142354"/>
                    </a:ext>
                  </a:extLst>
                </a:gridCol>
                <a:gridCol w="1409252">
                  <a:extLst>
                    <a:ext uri="{9D8B030D-6E8A-4147-A177-3AD203B41FA5}">
                      <a16:colId xmlns:a16="http://schemas.microsoft.com/office/drawing/2014/main" val="23198264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Чукотский авт. округ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-20,0 %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2606324"/>
                  </a:ext>
                </a:extLst>
              </a:tr>
            </a:tbl>
          </a:graphicData>
        </a:graphic>
      </p:graphicFrame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591E47AE-F0A4-414D-1067-253CB48EB0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3191165"/>
              </p:ext>
            </p:extLst>
          </p:nvPr>
        </p:nvGraphicFramePr>
        <p:xfrm>
          <a:off x="5066852" y="3031743"/>
          <a:ext cx="7379361" cy="3283458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59787">
                  <a:extLst>
                    <a:ext uri="{9D8B030D-6E8A-4147-A177-3AD203B41FA5}">
                      <a16:colId xmlns:a16="http://schemas.microsoft.com/office/drawing/2014/main" val="718123734"/>
                    </a:ext>
                  </a:extLst>
                </a:gridCol>
                <a:gridCol w="1230086">
                  <a:extLst>
                    <a:ext uri="{9D8B030D-6E8A-4147-A177-3AD203B41FA5}">
                      <a16:colId xmlns:a16="http://schemas.microsoft.com/office/drawing/2014/main" val="3711766663"/>
                    </a:ext>
                  </a:extLst>
                </a:gridCol>
                <a:gridCol w="3689488">
                  <a:extLst>
                    <a:ext uri="{9D8B030D-6E8A-4147-A177-3AD203B41FA5}">
                      <a16:colId xmlns:a16="http://schemas.microsoft.com/office/drawing/2014/main" val="5593109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b="0" dirty="0"/>
                        <a:t>Ямало-Ненецкий автономный округ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25,0%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Увеличение только за счет штатных работников при неизменной численности внештатных совместителей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206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0" dirty="0"/>
                        <a:t>Республика Ингушетия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15,9 %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/>
                        <a:t>Увеличение за счет штатных работников и внешних совместителей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879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г. Москва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4,2 %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Увеличение только за счет штатных работников при сокращении внешних совместителей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840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5215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0384" y="141525"/>
            <a:ext cx="9806473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преподавателей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 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(штатные + внешние совместители), данные по федеральным округам и России в целом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C75DC02-DE09-6B1C-AEE6-6E8BF6AB0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17" y="1619131"/>
            <a:ext cx="5785605" cy="40457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03C8C9-7C77-9CF0-396A-6DEA0684B0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499" y="1619132"/>
            <a:ext cx="6736664" cy="4053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41F9E3-CC7A-7E3D-6130-694194584E02}"/>
              </a:ext>
            </a:extLst>
          </p:cNvPr>
          <p:cNvSpPr txBox="1"/>
          <p:nvPr/>
        </p:nvSpPr>
        <p:spPr>
          <a:xfrm>
            <a:off x="2006082" y="1175657"/>
            <a:ext cx="2239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Данные за 2023 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ADEAB-74A4-63BE-E7BA-9D4BD878AFF2}"/>
              </a:ext>
            </a:extLst>
          </p:cNvPr>
          <p:cNvSpPr txBox="1"/>
          <p:nvPr/>
        </p:nvSpPr>
        <p:spPr>
          <a:xfrm>
            <a:off x="6363194" y="1167686"/>
            <a:ext cx="630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Изменение показателя в 2023 г. относительно 2017 г.</a:t>
            </a:r>
          </a:p>
        </p:txBody>
      </p:sp>
    </p:spTree>
    <p:extLst>
      <p:ext uri="{BB962C8B-B14F-4D97-AF65-F5344CB8AC3E}">
        <p14:creationId xmlns:p14="http://schemas.microsoft.com/office/powerpoint/2010/main" val="2969522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0384" y="141525"/>
            <a:ext cx="9806473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преподавателей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 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(штатные + внешние совместители), данные по федеральным округам и России в целом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ADEAB-74A4-63BE-E7BA-9D4BD878AFF2}"/>
              </a:ext>
            </a:extLst>
          </p:cNvPr>
          <p:cNvSpPr txBox="1"/>
          <p:nvPr/>
        </p:nvSpPr>
        <p:spPr>
          <a:xfrm>
            <a:off x="3125471" y="1019240"/>
            <a:ext cx="6606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Изменение показателя в 2023 г. относительно 2017 г., %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BA3174-643D-6D49-F1BF-0096EB010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584" y="1665730"/>
            <a:ext cx="6718697" cy="45541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3E0973-7FD4-7EF9-0E40-317B9D67EC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3514" y="1653537"/>
            <a:ext cx="3798137" cy="456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86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0384" y="141525"/>
            <a:ext cx="9806473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мастеров производственного обучения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 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(штатные + внешние совместители), данные по федеральным округам и России в целом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41F9E3-CC7A-7E3D-6130-694194584E02}"/>
              </a:ext>
            </a:extLst>
          </p:cNvPr>
          <p:cNvSpPr txBox="1"/>
          <p:nvPr/>
        </p:nvSpPr>
        <p:spPr>
          <a:xfrm>
            <a:off x="2006082" y="1175657"/>
            <a:ext cx="22393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Данные за 2023 г.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ADEAB-74A4-63BE-E7BA-9D4BD878AFF2}"/>
              </a:ext>
            </a:extLst>
          </p:cNvPr>
          <p:cNvSpPr txBox="1"/>
          <p:nvPr/>
        </p:nvSpPr>
        <p:spPr>
          <a:xfrm>
            <a:off x="6363194" y="1167686"/>
            <a:ext cx="6301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Изменение показателя в 2023 г. относительно 2017 г.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F55B73A-4CB7-2973-F1CB-1BFECD9F7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952" y="1619131"/>
            <a:ext cx="5785605" cy="404574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F71AE64-B647-E7AD-E908-0428C475B5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3194" y="1619131"/>
            <a:ext cx="6247090" cy="396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34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70384" y="141525"/>
            <a:ext cx="9806473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мастеров производственного обучения 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ОО СПО 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(штатные + внешние совместители), данные по федеральным округам и России в целом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1ADEAB-74A4-63BE-E7BA-9D4BD878AFF2}"/>
              </a:ext>
            </a:extLst>
          </p:cNvPr>
          <p:cNvSpPr txBox="1"/>
          <p:nvPr/>
        </p:nvSpPr>
        <p:spPr>
          <a:xfrm>
            <a:off x="3125471" y="1019240"/>
            <a:ext cx="6606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</a:rPr>
              <a:t>Изменение показателя в 2023 г. относительно 2017 г., %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6A7526F-D9AF-B1E7-9A57-CF69181111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832" y="1653537"/>
            <a:ext cx="6492069" cy="455410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812A9C-044D-AC86-E638-DD434618E6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9534" y="1653536"/>
            <a:ext cx="4584589" cy="455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423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5469" y="141525"/>
            <a:ext cx="10045282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преподавателей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334668"/>
              </p:ext>
            </p:extLst>
          </p:nvPr>
        </p:nvGraphicFramePr>
        <p:xfrm>
          <a:off x="513184" y="1080641"/>
          <a:ext cx="11224727" cy="4284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Республика Ингушетия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121,7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24,6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56,2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16,4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84,6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50,9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26028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Белгородская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53,6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42,4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44,7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10,4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18,6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32,4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31928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Чеченская Республика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30,6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42,8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effectLst/>
                        </a:rPr>
                        <a:t>155,2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29,8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13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Калужская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64,5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25,3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14,6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27,9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5726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Тамбовская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39,9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15,0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5,1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41,4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26,8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12623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Магаданская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61,9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30,8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2,0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>
                          <a:solidFill>
                            <a:srgbClr val="00B050"/>
                          </a:solidFill>
                          <a:effectLst/>
                        </a:rPr>
                        <a:t>26,8</a:t>
                      </a:r>
                      <a:endParaRPr lang="ru-RU" sz="1400" b="1" i="0" u="none" strike="noStrike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551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г. Севастополь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30,7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40,3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23,2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52029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Республика Бурятия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26,4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12,9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7,2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38,1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21,3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543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Ханты-Мансийский авт. округ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37,0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41,6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15,5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20,2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21,3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925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Московская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37,0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16,6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39,1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20,2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249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Новосибирская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31,4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20,1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45766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Алтайский край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44,6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26,2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23,5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18,3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766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Новгородская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78,4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13,7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5,4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24,4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17,9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44376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Республика Северная Осетия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7,3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40,4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28,9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3,9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3,8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16,0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5626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г. Санкт-Петербург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28,8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19,9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34,6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7,1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0,7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15,1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99594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</a:rPr>
                        <a:t>Ярославская область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7,6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9,4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14,8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8,5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6,0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u="none" strike="noStrike" dirty="0">
                          <a:solidFill>
                            <a:srgbClr val="00B050"/>
                          </a:solidFill>
                          <a:effectLst/>
                        </a:rPr>
                        <a:t>9,3</a:t>
                      </a:r>
                      <a:endParaRPr lang="ru-R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84853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2370438" y="630179"/>
            <a:ext cx="8031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Увеличение числа преподавателей  в 2023 г. относительно 2017 г., %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E1BA6196-6842-B3AF-850B-F9FC51ACF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520515"/>
              </p:ext>
            </p:extLst>
          </p:nvPr>
        </p:nvGraphicFramePr>
        <p:xfrm>
          <a:off x="513184" y="5759897"/>
          <a:ext cx="11224727" cy="57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759213611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75695224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480205260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072152021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119489005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637711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449418063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543443"/>
                  </a:ext>
                </a:extLst>
              </a:tr>
              <a:tr h="288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Курганская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35548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4FB8B9A-87C8-A50A-F354-D0C3721F906F}"/>
              </a:ext>
            </a:extLst>
          </p:cNvPr>
          <p:cNvSpPr txBox="1"/>
          <p:nvPr/>
        </p:nvSpPr>
        <p:spPr>
          <a:xfrm>
            <a:off x="12012132" y="1455697"/>
            <a:ext cx="461665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Всего – 16 регионов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2450598" y="5364641"/>
            <a:ext cx="83501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Сокращение числа преподавателей  в 2023 г. относительно 2017 г., %</a:t>
            </a:r>
          </a:p>
        </p:txBody>
      </p:sp>
    </p:spTree>
    <p:extLst>
      <p:ext uri="{BB962C8B-B14F-4D97-AF65-F5344CB8AC3E}">
        <p14:creationId xmlns:p14="http://schemas.microsoft.com/office/powerpoint/2010/main" val="32934384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0737" y="141525"/>
            <a:ext cx="10000014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преподавателей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3996796"/>
              </p:ext>
            </p:extLst>
          </p:nvPr>
        </p:nvGraphicFramePr>
        <p:xfrm>
          <a:off x="528380" y="1376261"/>
          <a:ext cx="11224727" cy="504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Томская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26028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Тюменская область без авт. округов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48,1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61,5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2733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Карачаево-Черкесская Республика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3628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Вологодская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1580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Пензенская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31928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Ивановская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13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г. Москва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55,3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5726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Хабаровский край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12623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Самарская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-7,8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551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Курская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52029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Республика Тыва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-27,0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543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Республика Карелия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-16,6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925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Ростовская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249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Тульская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-8,9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45766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Ленинградская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19,8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7976626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Владимирская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13,2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-21,8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44376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Челябинская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556261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Псковская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62,3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-0,6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899594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marL="0" algn="l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Амурская область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3,1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u="none" strike="noStrike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-1,4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u="none" strike="noStrike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6,0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184853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900113" y="720179"/>
            <a:ext cx="996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Увеличение числа преподавателей в 2023 г. относительно 2017 г., при частичном сокращении по некоторым возрастным группам, 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2039293" y="1817836"/>
            <a:ext cx="738664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19 регионов</a:t>
            </a:r>
          </a:p>
          <a:p>
            <a:r>
              <a:rPr lang="ru-RU" dirty="0"/>
              <a:t>Всего – 46 регионов</a:t>
            </a:r>
          </a:p>
        </p:txBody>
      </p:sp>
    </p:spTree>
    <p:extLst>
      <p:ext uri="{BB962C8B-B14F-4D97-AF65-F5344CB8AC3E}">
        <p14:creationId xmlns:p14="http://schemas.microsoft.com/office/powerpoint/2010/main" val="2456737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265388"/>
            <a:ext cx="937565" cy="364195"/>
          </a:xfrm>
        </p:spPr>
        <p:txBody>
          <a:bodyPr/>
          <a:lstStyle/>
          <a:p>
            <a:fld id="{73D4391C-B8C0-B24A-A837-316267417444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70263" y="141525"/>
            <a:ext cx="10070487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преподавателей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480821"/>
              </p:ext>
            </p:extLst>
          </p:nvPr>
        </p:nvGraphicFramePr>
        <p:xfrm>
          <a:off x="434812" y="1569014"/>
          <a:ext cx="11224727" cy="39642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Хакасия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26028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Приморский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2733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Иркутская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3628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Архангельская область без авт. округа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1580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Воронежская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31928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Ставропольский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13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Астраханская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5726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Омская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12623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Орловская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551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Липецкая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52029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Смоленская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543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Мурманская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925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Брянская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2493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Оренбургская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4457660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900113" y="720179"/>
            <a:ext cx="996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Увеличение числа преподавателей в 2023 г. относительно 2017 г., при частичном сокращении по некоторым возрастным группам, %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2039293" y="1817836"/>
            <a:ext cx="738664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14 регионов</a:t>
            </a:r>
          </a:p>
          <a:p>
            <a:r>
              <a:rPr lang="ru-RU" dirty="0"/>
              <a:t>Всего – 46 регионов</a:t>
            </a:r>
          </a:p>
        </p:txBody>
      </p:sp>
    </p:spTree>
    <p:extLst>
      <p:ext uri="{BB962C8B-B14F-4D97-AF65-F5344CB8AC3E}">
        <p14:creationId xmlns:p14="http://schemas.microsoft.com/office/powerpoint/2010/main" val="3345333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2999" y="141525"/>
            <a:ext cx="9997751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преподавателей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6667817"/>
              </p:ext>
            </p:extLst>
          </p:nvPr>
        </p:nvGraphicFramePr>
        <p:xfrm>
          <a:off x="434812" y="1655475"/>
          <a:ext cx="11224727" cy="3528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Дагестан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26028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Камчатский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27330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Калининградская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362835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Краснодарский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158031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Крым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31928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Костромская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1332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Нижегородская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572637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Татарстан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126230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Саха (Якутия)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551263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Красноярский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520294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Ямало-Ненецкий авт. округ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54338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Калмыкия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92589"/>
                  </a:ext>
                </a:extLst>
              </a:tr>
              <a:tr h="25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Забайкальский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24933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2039293" y="1817836"/>
            <a:ext cx="738664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13 регионов</a:t>
            </a:r>
          </a:p>
          <a:p>
            <a:r>
              <a:rPr lang="ru-RU" dirty="0"/>
              <a:t>Всего – 46 регионов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900113" y="819858"/>
            <a:ext cx="996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Увеличение числа преподавателей в 2023 г. относительно 2017 г., при частичном сокращении по некоторым возрастным группам, %</a:t>
            </a:r>
          </a:p>
        </p:txBody>
      </p:sp>
    </p:spTree>
    <p:extLst>
      <p:ext uri="{BB962C8B-B14F-4D97-AF65-F5344CB8AC3E}">
        <p14:creationId xmlns:p14="http://schemas.microsoft.com/office/powerpoint/2010/main" val="1822779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2999" y="141525"/>
            <a:ext cx="9997751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преподавателей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33198"/>
              </p:ext>
            </p:extLst>
          </p:nvPr>
        </p:nvGraphicFramePr>
        <p:xfrm>
          <a:off x="434812" y="1465337"/>
          <a:ext cx="11224727" cy="4972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Рязанская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2602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Пермский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27330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Чувашская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136283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Кировская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3715803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3192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Кемеровская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13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Ульяновская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57263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Свердловская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12623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Волгоградская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55126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Тверская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52029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Чукотский авт. округ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5433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Сахалинская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9258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Саратовская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2493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Удмуртская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3789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Башкортостан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8507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Кабардино-Балкарская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1829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Адыгея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87664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Ненецкий авт. округ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4724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Коми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92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Еврейская авт.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25825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Алтай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9367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Марий Эл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42566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2039293" y="1817836"/>
            <a:ext cx="738664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22 региона</a:t>
            </a:r>
          </a:p>
          <a:p>
            <a:r>
              <a:rPr lang="ru-RU" dirty="0"/>
              <a:t>Всего – 23 региона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343839" y="764717"/>
            <a:ext cx="1014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Сокращение числа преподавателей  в 2023 г. относительно 2017 г. при частичном увеличении по некоторым возрастным группам, %</a:t>
            </a:r>
          </a:p>
        </p:txBody>
      </p:sp>
    </p:spTree>
    <p:extLst>
      <p:ext uri="{BB962C8B-B14F-4D97-AF65-F5344CB8AC3E}">
        <p14:creationId xmlns:p14="http://schemas.microsoft.com/office/powerpoint/2010/main" val="18217817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5465" y="22309"/>
            <a:ext cx="10045282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мастеров производственного обучения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917802"/>
              </p:ext>
            </p:extLst>
          </p:nvPr>
        </p:nvGraphicFramePr>
        <p:xfrm>
          <a:off x="505742" y="1277150"/>
          <a:ext cx="11224727" cy="90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52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Ямало-Ненецкий авт. округ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260288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г. Москва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13192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Ингушетия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5361332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E1BA6196-6842-B3AF-850B-F9FC51ACF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273531"/>
              </p:ext>
            </p:extLst>
          </p:nvPr>
        </p:nvGraphicFramePr>
        <p:xfrm>
          <a:off x="505742" y="2635888"/>
          <a:ext cx="11224727" cy="37512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759213611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75695224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480205260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072152021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119489005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637711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449418063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54344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Тыва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35548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Татарстан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7028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Тамбовская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8216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Волгоградская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4285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Челябинская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1838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Краснодарский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015050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Башкортостан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27484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Орловская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78245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Марий Эл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91628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Пермский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77961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Липецкая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90963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Тверская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68184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Калининградская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4988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Коми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42890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Астраханская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366479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Кабардино-Балкарская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67631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Московская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991620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Калужская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38392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B4FB8B9A-87C8-A50A-F354-D0C3721F906F}"/>
              </a:ext>
            </a:extLst>
          </p:cNvPr>
          <p:cNvSpPr txBox="1"/>
          <p:nvPr/>
        </p:nvSpPr>
        <p:spPr>
          <a:xfrm>
            <a:off x="11970568" y="866524"/>
            <a:ext cx="738664" cy="12167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Всего – </a:t>
            </a:r>
          </a:p>
          <a:p>
            <a:r>
              <a:rPr lang="ru-RU" dirty="0"/>
              <a:t>3 региона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988384" y="591212"/>
            <a:ext cx="9964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6"/>
                </a:solidFill>
              </a:rPr>
              <a:t>Увеличение числа мастеров п/о в 2023 г. относительно 2017 г., при частичном сокращении по некоторым возрастным группам, 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811841" y="2221853"/>
            <a:ext cx="101405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Сокращение числа мастеров п/о  в 2023 г. относительно 2017 г., 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1950936" y="3002972"/>
            <a:ext cx="738664" cy="241011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18 регионов</a:t>
            </a:r>
          </a:p>
          <a:p>
            <a:r>
              <a:rPr lang="ru-RU" dirty="0"/>
              <a:t>Всего – 82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15927555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95469" y="141525"/>
            <a:ext cx="10045282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мастеров производственного обучения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id="{E1BA6196-6842-B3AF-850B-F9FC51ACF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87585"/>
              </p:ext>
            </p:extLst>
          </p:nvPr>
        </p:nvGraphicFramePr>
        <p:xfrm>
          <a:off x="505741" y="1356759"/>
          <a:ext cx="11224727" cy="504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759213611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75695224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480205260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072152021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3119489005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637711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449418063"/>
                    </a:ext>
                  </a:extLst>
                </a:gridCol>
              </a:tblGrid>
              <a:tr h="288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54344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Сахалинская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355481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Смоленская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7028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Псковская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682163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Саха (Якутия)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42857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Омская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131838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Ставропольский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8015050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г. Севастополь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627484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Тюменская область без авт. округов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78245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Хабаровский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9162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Нижегородская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177961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Камчатский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9096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Новгородская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368184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Самарская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498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Мурманская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42890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Ленинградская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63015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Иркутская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231233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Вологодская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04102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Ханты-Мансийский авт. округ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5692139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Калмыкия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70418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Магаданская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475848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Ростовская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97348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Брянская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134029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1980959" y="1849008"/>
            <a:ext cx="738664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22 региона</a:t>
            </a:r>
          </a:p>
          <a:p>
            <a:r>
              <a:rPr lang="ru-RU" dirty="0"/>
              <a:t>Всего – 82 региона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1047811" y="710428"/>
            <a:ext cx="1014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Сокращение числа мастеров п/о  в 2023 г. относительно 2017 г. при частичном увеличении по некоторым возрастным группам, %</a:t>
            </a:r>
          </a:p>
        </p:txBody>
      </p:sp>
    </p:spTree>
    <p:extLst>
      <p:ext uri="{BB962C8B-B14F-4D97-AF65-F5344CB8AC3E}">
        <p14:creationId xmlns:p14="http://schemas.microsoft.com/office/powerpoint/2010/main" val="30912551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2999" y="141525"/>
            <a:ext cx="9997751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мастеров производственного обучения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4044628"/>
              </p:ext>
            </p:extLst>
          </p:nvPr>
        </p:nvGraphicFramePr>
        <p:xfrm>
          <a:off x="434812" y="1276903"/>
          <a:ext cx="11224727" cy="52235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Адыгея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1262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Северная Осетия – Алания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55126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Ивановская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52029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Алтайский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5433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Чувашская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9258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Чукотский авт. округ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24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Алтай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37898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г. Санкт-Петербург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850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Новосибирская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18293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Воронежская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8766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Владимирская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4724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Тульская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9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Томская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25825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Рязанская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-24,2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93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Красноярский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4256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Амурская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954349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Пензенская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655842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Бурятия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701172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Свердловская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571384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Еврейская авт.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5338585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Забайкальский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55425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Приморский край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4793279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Оренбургская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-58,5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137897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Кемеровская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-64,8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-66,2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6452262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Мордовия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-52,1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502596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Карачаево-Черкесская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087204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1071580" y="630572"/>
            <a:ext cx="1014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Сокращение числа мастеров п/о  в 2023 г. относительно 2017 г. при частичном увеличении по некоторым возрастным группам, 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1887440" y="1807445"/>
            <a:ext cx="738664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26 регионов</a:t>
            </a:r>
          </a:p>
          <a:p>
            <a:r>
              <a:rPr lang="ru-RU" dirty="0"/>
              <a:t>Всего – 82 региона</a:t>
            </a:r>
          </a:p>
        </p:txBody>
      </p:sp>
    </p:spTree>
    <p:extLst>
      <p:ext uri="{BB962C8B-B14F-4D97-AF65-F5344CB8AC3E}">
        <p14:creationId xmlns:p14="http://schemas.microsoft.com/office/powerpoint/2010/main" val="39257612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142999" y="141525"/>
            <a:ext cx="9997751" cy="56890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Распределение по возрастам </a:t>
            </a:r>
            <a:r>
              <a:rPr lang="ru-RU" sz="1800" u="sng" dirty="0">
                <a:latin typeface="Tahoma" pitchFamily="34" charset="0"/>
                <a:ea typeface="Tahoma" pitchFamily="34" charset="0"/>
                <a:cs typeface="Tahoma" pitchFamily="34" charset="0"/>
              </a:rPr>
              <a:t>мастеров производственного обучения</a:t>
            </a: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ОО СПО</a:t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 (штатные + внешние совместители), данные по регионам 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34C66AF3-12C6-F645-ECD6-5ED03E1E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330207"/>
              </p:ext>
            </p:extLst>
          </p:nvPr>
        </p:nvGraphicFramePr>
        <p:xfrm>
          <a:off x="434811" y="1630194"/>
          <a:ext cx="11224727" cy="3299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79880">
                  <a:extLst>
                    <a:ext uri="{9D8B030D-6E8A-4147-A177-3AD203B41FA5}">
                      <a16:colId xmlns:a16="http://schemas.microsoft.com/office/drawing/2014/main" val="324796533"/>
                    </a:ext>
                  </a:extLst>
                </a:gridCol>
                <a:gridCol w="1420460">
                  <a:extLst>
                    <a:ext uri="{9D8B030D-6E8A-4147-A177-3AD203B41FA5}">
                      <a16:colId xmlns:a16="http://schemas.microsoft.com/office/drawing/2014/main" val="103968802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529446075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2289413813"/>
                    </a:ext>
                  </a:extLst>
                </a:gridCol>
                <a:gridCol w="1389581">
                  <a:extLst>
                    <a:ext uri="{9D8B030D-6E8A-4147-A177-3AD203B41FA5}">
                      <a16:colId xmlns:a16="http://schemas.microsoft.com/office/drawing/2014/main" val="623750020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2829265468"/>
                    </a:ext>
                  </a:extLst>
                </a:gridCol>
                <a:gridCol w="1327822">
                  <a:extLst>
                    <a:ext uri="{9D8B030D-6E8A-4147-A177-3AD203B41FA5}">
                      <a16:colId xmlns:a16="http://schemas.microsoft.com/office/drawing/2014/main" val="327251535"/>
                    </a:ext>
                  </a:extLst>
                </a:gridCol>
              </a:tblGrid>
              <a:tr h="21600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Регион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Моложе 30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30 до 40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2114" rtl="0" eaLnBrk="1" fontAlgn="b" latinLnBrk="0" hangingPunct="1"/>
                      <a:r>
                        <a:rPr lang="ru-RU" sz="14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От 40 до 50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От 50 до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Старше 60 лет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ВСЕГО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51381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Ульяновская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957263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Белгородская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512623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Карелия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54,5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-62,7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755126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Ненецкий авт. округ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</a:t>
                      </a:r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-75,0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520294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Дагестан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-81,0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385433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Костромская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829258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Архангельская область без авт. округа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-37,8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-51,0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-26,1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724933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Хакасия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8378988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Ярославская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-18,8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8507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Курская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1182932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Саратовская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-15,7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-48,3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-23,7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5876641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Кировская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-39,7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714724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Удмуртская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-49,6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510927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Чеченская Республика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-25,2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-36,4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-28,4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7258259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Республика Крым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-29,9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093670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Курганская область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-27,3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-55,1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-49,3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-39,2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42566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297AD1EE-01AA-3268-693F-EA9C39FED898}"/>
              </a:ext>
            </a:extLst>
          </p:cNvPr>
          <p:cNvSpPr txBox="1"/>
          <p:nvPr/>
        </p:nvSpPr>
        <p:spPr>
          <a:xfrm>
            <a:off x="976880" y="807218"/>
            <a:ext cx="10140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Сокращение числа мастеров п/о  в 2023 г. относительно 2017 г. при частичном увеличении по некоторым возрастным группам, 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8A532E-3836-0415-BB70-21917567A209}"/>
              </a:ext>
            </a:extLst>
          </p:cNvPr>
          <p:cNvSpPr txBox="1"/>
          <p:nvPr/>
        </p:nvSpPr>
        <p:spPr>
          <a:xfrm>
            <a:off x="11856268" y="1724317"/>
            <a:ext cx="738664" cy="27432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/>
              <a:t>16 регионов</a:t>
            </a:r>
          </a:p>
          <a:p>
            <a:r>
              <a:rPr lang="ru-RU" dirty="0"/>
              <a:t>Всего – 82 региона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94944" y="5282945"/>
            <a:ext cx="9948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Экспертные семинары ЦЭНО РАНХиГС - </a:t>
            </a:r>
            <a:r>
              <a:rPr lang="en-US" dirty="0">
                <a:hlinkClick r:id="rId3"/>
              </a:rPr>
              <a:t>https://www.mtdcenter.ru/seminary-ceno</a:t>
            </a:r>
            <a:r>
              <a:rPr lang="en-US" dirty="0" smtClean="0">
                <a:hlinkClick r:id="rId3"/>
              </a:rPr>
              <a:t>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41030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A2975F-0490-DC40-A87B-9A933CB429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3D4391C-B8C0-B24A-A837-316267417444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7B94B46-0900-6A48-8510-66A14B2D552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85295" y="2063631"/>
            <a:ext cx="9997751" cy="791536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ru-RU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1800" b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ru-RU" sz="18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endParaRPr lang="ru-RU" sz="1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9D5E6F-8805-4FCA-89DD-461828990FFD}"/>
              </a:ext>
            </a:extLst>
          </p:cNvPr>
          <p:cNvSpPr/>
          <p:nvPr/>
        </p:nvSpPr>
        <p:spPr>
          <a:xfrm>
            <a:off x="249307" y="630572"/>
            <a:ext cx="12105531" cy="58554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ВЫВОДЫ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Тенденция последних лет в кадровом обеспечении системы СПО – рост численности преподавателей при сокращении численности мастеров п/о.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dirty="0"/>
              <a:t>За последние 6 лет доля штатных мастеров п/о сократилась более чем на 27%. Результаты исследования показали, что дефицит мастеров производственного отчасти связан с уходом в реальный сектор экономики.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dirty="0"/>
              <a:t>ПОО пытаются компенсировать кадровый дефицит, привлекая внешних совместителей. Однако, эта мера не дает ожидаемых результатов – если среди преподавателей доля внешних совместителей постоянно растет и составила 18,7% от общего числа преподавателей в 2023 году (часто за счет привлекаемых преподавателей вузов), то доля внешних совместителей из числа мастеров п/о не превышает 3,5%.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dirty="0"/>
              <a:t>Самая высокая доля преподавателей моложе 30 лет представлена в Северо-Кавказском федеральном округе (15,1%), самая низкая – в Северо-Западном ФО (11,2%), в этом же федеральном округе и самая высокая доля преподавателей старше 60 лет – 23,5%.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dirty="0"/>
              <a:t>Интерес молодых специалистов к преподавательской деятельности отмечен в 60-ти регионах, мастеров п/о – в 44-х регионах России.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dirty="0"/>
              <a:t>В 67 регионах выросла доля преподавателей старше 60 лет, доля мастеров п/о старше 60 лет увеличилась в 26 регионах.</a:t>
            </a:r>
          </a:p>
          <a:p>
            <a:pPr marL="342900" indent="-342900" algn="just">
              <a:spcBef>
                <a:spcPts val="300"/>
              </a:spcBef>
              <a:spcAft>
                <a:spcPts val="300"/>
              </a:spcAft>
              <a:buFont typeface="+mj-lt"/>
              <a:buAutoNum type="arabicPeriod"/>
            </a:pPr>
            <a:r>
              <a:rPr lang="ru-RU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Программы повышения квалификации для преподавателей и мастеров п/о пенсионного возраста (60+) необходимо разрабатывать с учетом возрастных особенностей.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14099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5DD6E-CCA5-374B-A5FC-E3FA356A6A3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D474C8-25A5-2E44-AA8C-A28CACCB194F}"/>
              </a:ext>
            </a:extLst>
          </p:cNvPr>
          <p:cNvSpPr txBox="1"/>
          <p:nvPr/>
        </p:nvSpPr>
        <p:spPr>
          <a:xfrm>
            <a:off x="913800" y="6125935"/>
            <a:ext cx="2146926" cy="33855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ru-RU" sz="140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Москва</a:t>
            </a:r>
            <a:endParaRPr lang="ru-RU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89062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RANEPA">
      <a:dk1>
        <a:srgbClr val="000000"/>
      </a:dk1>
      <a:lt1>
        <a:srgbClr val="FFFFFF"/>
      </a:lt1>
      <a:dk2>
        <a:srgbClr val="404040"/>
      </a:dk2>
      <a:lt2>
        <a:srgbClr val="E7E6E6"/>
      </a:lt2>
      <a:accent1>
        <a:srgbClr val="A30236"/>
      </a:accent1>
      <a:accent2>
        <a:srgbClr val="ED7D31"/>
      </a:accent2>
      <a:accent3>
        <a:srgbClr val="879DC1"/>
      </a:accent3>
      <a:accent4>
        <a:srgbClr val="FF5C36"/>
      </a:accent4>
      <a:accent5>
        <a:srgbClr val="3F5CBD"/>
      </a:accent5>
      <a:accent6>
        <a:srgbClr val="12A3AD"/>
      </a:accent6>
      <a:hlink>
        <a:srgbClr val="6D6D6D"/>
      </a:hlink>
      <a:folHlink>
        <a:srgbClr val="AFABA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18662</TotalTime>
  <Words>3579</Words>
  <Application>Microsoft Office PowerPoint</Application>
  <PresentationFormat>Произвольный</PresentationFormat>
  <Paragraphs>1434</Paragraphs>
  <Slides>24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9" baseType="lpstr">
      <vt:lpstr>Arial</vt:lpstr>
      <vt:lpstr>Calibri</vt:lpstr>
      <vt:lpstr>Tahoma</vt:lpstr>
      <vt:lpstr>Wingdings</vt:lpstr>
      <vt:lpstr>Тема Office</vt:lpstr>
      <vt:lpstr>Кадровое обеспечение системы СПО</vt:lpstr>
      <vt:lpstr>Презентация PowerPoint</vt:lpstr>
      <vt:lpstr>Изменение численности преподавателей и мастеров производственного обучения ОО СПО, по Российской Федерации</vt:lpstr>
      <vt:lpstr>Изменение численности преподавателей и мастеров производственного обучения ОО СПО, по федеральным округам</vt:lpstr>
      <vt:lpstr>Изменение численности преподавателей и мастеров производственного обучения ОО СПО (внешние совместители), по Российской Федерации</vt:lpstr>
      <vt:lpstr>Регионы, в которых увеличилось число преподавателей (штатные + внешние совместители) в 2023 г. относительно 2017 г., на %</vt:lpstr>
      <vt:lpstr>Регионы, в которых сократилось число преподавателей (штатные + внешние совместители) в 2023 г. относительно 2017 г., на %</vt:lpstr>
      <vt:lpstr>Регионы, в которых сократилось число мастеров производственного обучения (штатные + внешние совместители) в 2023 г. относительно 2017 г., на %</vt:lpstr>
      <vt:lpstr>Регионы, в которых сократилось/увеличилось число мастеров производственного обучения (штатные + внешние совместители) в 2023 г. относительно 2017 г., на %</vt:lpstr>
      <vt:lpstr>Распределение по возрастам преподавателей ОО СПО  (штатные + внешние совместители), данные по федеральным округам и России в целом</vt:lpstr>
      <vt:lpstr>Распределение по возрастам преподавателей ОО СПО  (штатные + внешние совместители), данные по федеральным округам и России в целом</vt:lpstr>
      <vt:lpstr>Распределение по возрастам мастеров производственного обучения ОО СПО  (штатные + внешние совместители), данные по федеральным округам и России в целом</vt:lpstr>
      <vt:lpstr>Распределение по возрастам мастеров производственного обучения ОО СПО  (штатные + внешние совместители), данные по федеральным округам и России в целом</vt:lpstr>
      <vt:lpstr>Распределение по возрастам преподавателей ОО СПО  (штатные + внешние совместители), данные по регионам </vt:lpstr>
      <vt:lpstr>Распределение по возрастам преподавателей ОО СПО  (штатные + внешние совместители), данные по регионам </vt:lpstr>
      <vt:lpstr>Распределение по возрастам преподавателей ОО СПО  (штатные + внешние совместители), данные по регионам </vt:lpstr>
      <vt:lpstr>Распределение по возрастам преподавателей ОО СПО  (штатные + внешние совместители), данные по регионам </vt:lpstr>
      <vt:lpstr>Распределение по возрастам преподавателей ОО СПО  (штатные + внешние совместители), данные по регионам </vt:lpstr>
      <vt:lpstr>Распределение по возрастам мастеров производственного обучения ОО СПО  (штатные + внешние совместители), данные по регионам </vt:lpstr>
      <vt:lpstr>Распределение по возрастам мастеров производственного обучения ОО СПО  (штатные + внешние совместители), данные по регионам </vt:lpstr>
      <vt:lpstr>Распределение по возрастам мастеров производственного обучения ОО СПО  (штатные + внешние совместители), данные по регионам </vt:lpstr>
      <vt:lpstr>Распределение по возрастам мастеров производственного обучения ОО СПО  (штатные + внешние совместители), данные по регионам </vt:lpstr>
      <vt:lpstr>    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Microsoft Office User</dc:creator>
  <cp:lastModifiedBy>Лариса</cp:lastModifiedBy>
  <cp:revision>328</cp:revision>
  <dcterms:created xsi:type="dcterms:W3CDTF">2022-10-16T16:54:41Z</dcterms:created>
  <dcterms:modified xsi:type="dcterms:W3CDTF">2024-09-12T17:45:38Z</dcterms:modified>
</cp:coreProperties>
</file>