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6.xml" ContentType="application/vnd.openxmlformats-officedocument.presentationml.notesSlide+xml"/>
  <Override PartName="/ppt/ink/ink1.xml" ContentType="application/inkml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7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31"/>
  </p:notesMasterIdLst>
  <p:sldIdLst>
    <p:sldId id="632" r:id="rId2"/>
    <p:sldId id="2228" r:id="rId3"/>
    <p:sldId id="2229" r:id="rId4"/>
    <p:sldId id="2230" r:id="rId5"/>
    <p:sldId id="2226" r:id="rId6"/>
    <p:sldId id="2227" r:id="rId7"/>
    <p:sldId id="2223" r:id="rId8"/>
    <p:sldId id="2217" r:id="rId9"/>
    <p:sldId id="1215" r:id="rId10"/>
    <p:sldId id="1217" r:id="rId11"/>
    <p:sldId id="937" r:id="rId12"/>
    <p:sldId id="842" r:id="rId13"/>
    <p:sldId id="953" r:id="rId14"/>
    <p:sldId id="954" r:id="rId15"/>
    <p:sldId id="955" r:id="rId16"/>
    <p:sldId id="959" r:id="rId17"/>
    <p:sldId id="952" r:id="rId18"/>
    <p:sldId id="956" r:id="rId19"/>
    <p:sldId id="964" r:id="rId20"/>
    <p:sldId id="966" r:id="rId21"/>
    <p:sldId id="958" r:id="rId22"/>
    <p:sldId id="961" r:id="rId23"/>
    <p:sldId id="967" r:id="rId24"/>
    <p:sldId id="969" r:id="rId25"/>
    <p:sldId id="968" r:id="rId26"/>
    <p:sldId id="960" r:id="rId27"/>
    <p:sldId id="970" r:id="rId28"/>
    <p:sldId id="971" r:id="rId29"/>
    <p:sldId id="935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216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73" autoAdjust="0"/>
    <p:restoredTop sz="85612" autoAdjust="0"/>
  </p:normalViewPr>
  <p:slideViewPr>
    <p:cSldViewPr snapToGrid="0">
      <p:cViewPr varScale="1">
        <p:scale>
          <a:sx n="112" d="100"/>
          <a:sy n="112" d="100"/>
        </p:scale>
        <p:origin x="486" y="108"/>
      </p:cViewPr>
      <p:guideLst>
        <p:guide orient="horz" pos="2160"/>
        <p:guide pos="3840"/>
        <p:guide orient="horz" pos="21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200" d="100"/>
          <a:sy n="200" d="100"/>
        </p:scale>
        <p:origin x="-1380" y="211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b="1">
                <a:solidFill>
                  <a:srgbClr val="002060"/>
                </a:solidFill>
              </a:rPr>
              <a:t>Добыча полезных ископаемых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'потребность рисунки'!$D$106</c:f>
              <c:strCache>
                <c:ptCount val="1"/>
                <c:pt idx="0">
                  <c:v>ППССЗ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рисунки'!$E$105:$J$105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рисунки'!$E$106:$J$106</c:f>
              <c:numCache>
                <c:formatCode>General</c:formatCode>
                <c:ptCount val="6"/>
                <c:pt idx="0">
                  <c:v>3.8</c:v>
                </c:pt>
                <c:pt idx="1">
                  <c:v>3.2</c:v>
                </c:pt>
                <c:pt idx="2">
                  <c:v>5.7</c:v>
                </c:pt>
                <c:pt idx="3">
                  <c:v>6.2</c:v>
                </c:pt>
                <c:pt idx="4">
                  <c:v>10.5</c:v>
                </c:pt>
                <c:pt idx="5" formatCode="0.0">
                  <c:v>14.86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67-4C98-934B-D91827ADE85F}"/>
            </c:ext>
          </c:extLst>
        </c:ser>
        <c:ser>
          <c:idx val="1"/>
          <c:order val="1"/>
          <c:tx>
            <c:strRef>
              <c:f>'потребность рисунки'!$D$107</c:f>
              <c:strCache>
                <c:ptCount val="1"/>
                <c:pt idx="0">
                  <c:v>ППКРС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рисунки'!$E$105:$J$105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рисунки'!$E$107:$J$107</c:f>
              <c:numCache>
                <c:formatCode>General</c:formatCode>
                <c:ptCount val="6"/>
                <c:pt idx="0">
                  <c:v>4</c:v>
                </c:pt>
                <c:pt idx="1">
                  <c:v>2.7</c:v>
                </c:pt>
                <c:pt idx="2">
                  <c:v>6.6000000000000005</c:v>
                </c:pt>
                <c:pt idx="3">
                  <c:v>11</c:v>
                </c:pt>
                <c:pt idx="4">
                  <c:v>8.9</c:v>
                </c:pt>
                <c:pt idx="5" formatCode="0.0">
                  <c:v>22.369999999999997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67-4C98-934B-D91827ADE85F}"/>
            </c:ext>
          </c:extLst>
        </c:ser>
        <c:ser>
          <c:idx val="2"/>
          <c:order val="2"/>
          <c:tx>
            <c:strRef>
              <c:f>'потребность рисунки'!$D$108</c:f>
              <c:strCache>
                <c:ptCount val="1"/>
                <c:pt idx="0">
                  <c:v>ВО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рисунки'!$E$105:$J$105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рисунки'!$E$108:$J$108</c:f>
              <c:numCache>
                <c:formatCode>0.0</c:formatCode>
                <c:ptCount val="6"/>
                <c:pt idx="0">
                  <c:v>1.6</c:v>
                </c:pt>
                <c:pt idx="1">
                  <c:v>1.3</c:v>
                </c:pt>
                <c:pt idx="2">
                  <c:v>2</c:v>
                </c:pt>
                <c:pt idx="3" formatCode="General">
                  <c:v>2.1</c:v>
                </c:pt>
                <c:pt idx="4" formatCode="General">
                  <c:v>4.5</c:v>
                </c:pt>
                <c:pt idx="5">
                  <c:v>3.97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67-4C98-934B-D91827ADE8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00416"/>
        <c:axId val="34423552"/>
      </c:lineChart>
      <c:catAx>
        <c:axId val="3550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4423552"/>
        <c:crosses val="autoZero"/>
        <c:auto val="1"/>
        <c:lblAlgn val="ctr"/>
        <c:lblOffset val="100"/>
        <c:noMultiLvlLbl val="0"/>
      </c:catAx>
      <c:valAx>
        <c:axId val="34423552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550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b="1">
                <a:solidFill>
                  <a:srgbClr val="002060"/>
                </a:solidFill>
              </a:rPr>
              <a:t>Обрабатывающие</a:t>
            </a:r>
            <a:r>
              <a:rPr lang="ru-RU" b="1" baseline="0">
                <a:solidFill>
                  <a:srgbClr val="002060"/>
                </a:solidFill>
              </a:rPr>
              <a:t> производства</a:t>
            </a:r>
            <a:endParaRPr lang="ru-RU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'потребность рисунки'!$D$122</c:f>
              <c:strCache>
                <c:ptCount val="1"/>
                <c:pt idx="0">
                  <c:v>ППССЗ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рисунки'!$E$121:$J$121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рисунки'!$E$122:$J$122</c:f>
              <c:numCache>
                <c:formatCode>General</c:formatCode>
                <c:ptCount val="6"/>
                <c:pt idx="0">
                  <c:v>3.9</c:v>
                </c:pt>
                <c:pt idx="1">
                  <c:v>2.8999999999999995</c:v>
                </c:pt>
                <c:pt idx="2">
                  <c:v>4</c:v>
                </c:pt>
                <c:pt idx="3">
                  <c:v>6.3</c:v>
                </c:pt>
                <c:pt idx="4">
                  <c:v>10.1</c:v>
                </c:pt>
                <c:pt idx="5" formatCode="0.0">
                  <c:v>18.14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B4-4016-9F0E-2CF766C74210}"/>
            </c:ext>
          </c:extLst>
        </c:ser>
        <c:ser>
          <c:idx val="1"/>
          <c:order val="1"/>
          <c:tx>
            <c:strRef>
              <c:f>'потребность рисунки'!$D$123</c:f>
              <c:strCache>
                <c:ptCount val="1"/>
                <c:pt idx="0">
                  <c:v>ППКРС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рисунки'!$E$121:$J$121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рисунки'!$E$123:$J$123</c:f>
              <c:numCache>
                <c:formatCode>General</c:formatCode>
                <c:ptCount val="6"/>
                <c:pt idx="0">
                  <c:v>9.6</c:v>
                </c:pt>
                <c:pt idx="1">
                  <c:v>7.2</c:v>
                </c:pt>
                <c:pt idx="2">
                  <c:v>5.8999999999999995</c:v>
                </c:pt>
                <c:pt idx="3">
                  <c:v>12.100000000000001</c:v>
                </c:pt>
                <c:pt idx="4">
                  <c:v>18.100000000000001</c:v>
                </c:pt>
                <c:pt idx="5" formatCode="0.0">
                  <c:v>28.569999999999997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B4-4016-9F0E-2CF766C74210}"/>
            </c:ext>
          </c:extLst>
        </c:ser>
        <c:ser>
          <c:idx val="2"/>
          <c:order val="2"/>
          <c:tx>
            <c:strRef>
              <c:f>'потребность рисунки'!$D$124</c:f>
              <c:strCache>
                <c:ptCount val="1"/>
                <c:pt idx="0">
                  <c:v>ВО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рисунки'!$E$121:$J$121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рисунки'!$E$124:$J$124</c:f>
              <c:numCache>
                <c:formatCode>0.0</c:formatCode>
                <c:ptCount val="6"/>
                <c:pt idx="0">
                  <c:v>2.1</c:v>
                </c:pt>
                <c:pt idx="1">
                  <c:v>1.6</c:v>
                </c:pt>
                <c:pt idx="2">
                  <c:v>2</c:v>
                </c:pt>
                <c:pt idx="3" formatCode="General">
                  <c:v>2.4</c:v>
                </c:pt>
                <c:pt idx="4" formatCode="General">
                  <c:v>4.0999999999999996</c:v>
                </c:pt>
                <c:pt idx="5">
                  <c:v>6.19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B4-4016-9F0E-2CF766C742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45024"/>
        <c:axId val="34546816"/>
      </c:lineChart>
      <c:catAx>
        <c:axId val="3454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4546816"/>
        <c:crosses val="autoZero"/>
        <c:auto val="1"/>
        <c:lblAlgn val="ctr"/>
        <c:lblOffset val="100"/>
        <c:noMultiLvlLbl val="0"/>
      </c:catAx>
      <c:valAx>
        <c:axId val="34546816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454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b="1">
                <a:solidFill>
                  <a:srgbClr val="002060"/>
                </a:solidFill>
              </a:rPr>
              <a:t>Строительство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'потребность рисунки'!$D$142</c:f>
              <c:strCache>
                <c:ptCount val="1"/>
                <c:pt idx="0">
                  <c:v>ППССЗ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рисунки'!$E$141:$J$141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рисунки'!$E$142:$J$142</c:f>
              <c:numCache>
                <c:formatCode>General</c:formatCode>
                <c:ptCount val="6"/>
                <c:pt idx="0">
                  <c:v>7.8000000000000007</c:v>
                </c:pt>
                <c:pt idx="1">
                  <c:v>7.9</c:v>
                </c:pt>
                <c:pt idx="2">
                  <c:v>3.7</c:v>
                </c:pt>
                <c:pt idx="3">
                  <c:v>6.8999999999999995</c:v>
                </c:pt>
                <c:pt idx="4">
                  <c:v>14.7</c:v>
                </c:pt>
                <c:pt idx="5" formatCode="0.0">
                  <c:v>25.009999999999998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13-42C7-8934-2A65C9523655}"/>
            </c:ext>
          </c:extLst>
        </c:ser>
        <c:ser>
          <c:idx val="1"/>
          <c:order val="1"/>
          <c:tx>
            <c:strRef>
              <c:f>'потребность рисунки'!$D$143</c:f>
              <c:strCache>
                <c:ptCount val="1"/>
                <c:pt idx="0">
                  <c:v>ППКРС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рисунки'!$E$141:$J$141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рисунки'!$E$143:$J$143</c:f>
              <c:numCache>
                <c:formatCode>General</c:formatCode>
                <c:ptCount val="6"/>
                <c:pt idx="0">
                  <c:v>4.5</c:v>
                </c:pt>
                <c:pt idx="1">
                  <c:v>7.9</c:v>
                </c:pt>
                <c:pt idx="2">
                  <c:v>8.9</c:v>
                </c:pt>
                <c:pt idx="3">
                  <c:v>10.899999999999999</c:v>
                </c:pt>
                <c:pt idx="4">
                  <c:v>23.700000000000003</c:v>
                </c:pt>
                <c:pt idx="5" formatCode="0.0">
                  <c:v>38.11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13-42C7-8934-2A65C9523655}"/>
            </c:ext>
          </c:extLst>
        </c:ser>
        <c:ser>
          <c:idx val="2"/>
          <c:order val="2"/>
          <c:tx>
            <c:strRef>
              <c:f>'потребность рисунки'!$D$144</c:f>
              <c:strCache>
                <c:ptCount val="1"/>
                <c:pt idx="0">
                  <c:v>ВО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рисунки'!$E$141:$J$141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рисунки'!$E$144:$J$144</c:f>
              <c:numCache>
                <c:formatCode>0.0</c:formatCode>
                <c:ptCount val="6"/>
                <c:pt idx="0">
                  <c:v>1.4</c:v>
                </c:pt>
                <c:pt idx="1">
                  <c:v>1.7</c:v>
                </c:pt>
                <c:pt idx="2">
                  <c:v>2.5</c:v>
                </c:pt>
                <c:pt idx="3" formatCode="General">
                  <c:v>4.5</c:v>
                </c:pt>
                <c:pt idx="4" formatCode="General">
                  <c:v>7.3</c:v>
                </c:pt>
                <c:pt idx="5">
                  <c:v>8.52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13-42C7-8934-2A65C95236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07328"/>
        <c:axId val="65781760"/>
      </c:lineChart>
      <c:catAx>
        <c:axId val="40307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65781760"/>
        <c:crosses val="autoZero"/>
        <c:auto val="1"/>
        <c:lblAlgn val="ctr"/>
        <c:lblOffset val="100"/>
        <c:noMultiLvlLbl val="0"/>
      </c:catAx>
      <c:valAx>
        <c:axId val="65781760"/>
        <c:scaling>
          <c:orientation val="minMax"/>
          <c:max val="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0307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b="1">
                <a:solidFill>
                  <a:srgbClr val="002060"/>
                </a:solidFill>
              </a:rPr>
              <a:t>Сельское, лесное</a:t>
            </a:r>
            <a:r>
              <a:rPr lang="ru-RU" b="1" baseline="0">
                <a:solidFill>
                  <a:srgbClr val="002060"/>
                </a:solidFill>
              </a:rPr>
              <a:t> хозяйство, охота, рыболовство и рыбоводство</a:t>
            </a:r>
            <a:endParaRPr lang="ru-RU" b="1">
              <a:solidFill>
                <a:srgbClr val="00206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'потребность рисунки'!$D$83</c:f>
              <c:strCache>
                <c:ptCount val="1"/>
                <c:pt idx="0">
                  <c:v>ППССЗ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рисунки'!$E$82:$J$82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рисунки'!$E$83:$J$83</c:f>
              <c:numCache>
                <c:formatCode>General</c:formatCode>
                <c:ptCount val="6"/>
                <c:pt idx="0">
                  <c:v>12.4</c:v>
                </c:pt>
                <c:pt idx="1">
                  <c:v>10.7</c:v>
                </c:pt>
                <c:pt idx="2">
                  <c:v>6.3</c:v>
                </c:pt>
                <c:pt idx="3">
                  <c:v>9.5</c:v>
                </c:pt>
                <c:pt idx="4">
                  <c:v>13.5</c:v>
                </c:pt>
                <c:pt idx="5" formatCode="0.0">
                  <c:v>20.57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BA-4869-B74E-D778E42D2B46}"/>
            </c:ext>
          </c:extLst>
        </c:ser>
        <c:ser>
          <c:idx val="1"/>
          <c:order val="1"/>
          <c:tx>
            <c:strRef>
              <c:f>'потребность рисунки'!$D$84</c:f>
              <c:strCache>
                <c:ptCount val="1"/>
                <c:pt idx="0">
                  <c:v>ППКРС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рисунки'!$E$82:$J$82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рисунки'!$E$84:$J$84</c:f>
              <c:numCache>
                <c:formatCode>General</c:formatCode>
                <c:ptCount val="6"/>
                <c:pt idx="0">
                  <c:v>19.8</c:v>
                </c:pt>
                <c:pt idx="1">
                  <c:v>14.7</c:v>
                </c:pt>
                <c:pt idx="2">
                  <c:v>11</c:v>
                </c:pt>
                <c:pt idx="3">
                  <c:v>14.8</c:v>
                </c:pt>
                <c:pt idx="4">
                  <c:v>21.5</c:v>
                </c:pt>
                <c:pt idx="5" formatCode="0.0">
                  <c:v>38.04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EBA-4869-B74E-D778E42D2B46}"/>
            </c:ext>
          </c:extLst>
        </c:ser>
        <c:ser>
          <c:idx val="2"/>
          <c:order val="2"/>
          <c:tx>
            <c:strRef>
              <c:f>'потребность рисунки'!$D$85</c:f>
              <c:strCache>
                <c:ptCount val="1"/>
                <c:pt idx="0">
                  <c:v>ВО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рисунки'!$E$82:$J$82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рисунки'!$E$85:$J$85</c:f>
              <c:numCache>
                <c:formatCode>0.0</c:formatCode>
                <c:ptCount val="6"/>
                <c:pt idx="0">
                  <c:v>4</c:v>
                </c:pt>
                <c:pt idx="1">
                  <c:v>2.5</c:v>
                </c:pt>
                <c:pt idx="2" formatCode="General">
                  <c:v>3.5</c:v>
                </c:pt>
                <c:pt idx="3" formatCode="General">
                  <c:v>4.9000000000000004</c:v>
                </c:pt>
                <c:pt idx="4" formatCode="General">
                  <c:v>6.2</c:v>
                </c:pt>
                <c:pt idx="5">
                  <c:v>9.27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EBA-4869-B74E-D778E42D2B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843136"/>
        <c:axId val="42844928"/>
      </c:lineChart>
      <c:catAx>
        <c:axId val="4284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2844928"/>
        <c:crosses val="autoZero"/>
        <c:auto val="1"/>
        <c:lblAlgn val="ctr"/>
        <c:lblOffset val="100"/>
        <c:noMultiLvlLbl val="0"/>
      </c:catAx>
      <c:valAx>
        <c:axId val="4284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284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b="1">
                <a:solidFill>
                  <a:srgbClr val="002060"/>
                </a:solidFill>
              </a:rPr>
              <a:t>Деятельность в области информации и связи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'потребность рисунки'!$D$177</c:f>
              <c:strCache>
                <c:ptCount val="1"/>
                <c:pt idx="0">
                  <c:v>ППССЗ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рисунки'!$E$176:$J$176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рисунки'!$E$177:$J$177</c:f>
              <c:numCache>
                <c:formatCode>General</c:formatCode>
                <c:ptCount val="6"/>
                <c:pt idx="0">
                  <c:v>11.4</c:v>
                </c:pt>
                <c:pt idx="1">
                  <c:v>10.5</c:v>
                </c:pt>
                <c:pt idx="2">
                  <c:v>13.899999999999999</c:v>
                </c:pt>
                <c:pt idx="3">
                  <c:v>14.7</c:v>
                </c:pt>
                <c:pt idx="4">
                  <c:v>14.7</c:v>
                </c:pt>
                <c:pt idx="5" formatCode="0.0">
                  <c:v>23.75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DC-4FDC-823C-2417FA02888C}"/>
            </c:ext>
          </c:extLst>
        </c:ser>
        <c:ser>
          <c:idx val="1"/>
          <c:order val="1"/>
          <c:tx>
            <c:strRef>
              <c:f>'потребность рисунки'!$D$178</c:f>
              <c:strCache>
                <c:ptCount val="1"/>
                <c:pt idx="0">
                  <c:v>ППКРС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рисунки'!$E$176:$J$176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рисунки'!$E$178:$J$178</c:f>
              <c:numCache>
                <c:formatCode>General</c:formatCode>
                <c:ptCount val="6"/>
                <c:pt idx="0">
                  <c:v>8</c:v>
                </c:pt>
                <c:pt idx="1">
                  <c:v>10.5</c:v>
                </c:pt>
                <c:pt idx="2">
                  <c:v>6.4</c:v>
                </c:pt>
                <c:pt idx="3">
                  <c:v>58.800000000000004</c:v>
                </c:pt>
                <c:pt idx="4">
                  <c:v>40.300000000000004</c:v>
                </c:pt>
                <c:pt idx="5" formatCode="0.0">
                  <c:v>38.42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DC-4FDC-823C-2417FA02888C}"/>
            </c:ext>
          </c:extLst>
        </c:ser>
        <c:ser>
          <c:idx val="2"/>
          <c:order val="2"/>
          <c:tx>
            <c:strRef>
              <c:f>'потребность рисунки'!$D$179</c:f>
              <c:strCache>
                <c:ptCount val="1"/>
                <c:pt idx="0">
                  <c:v>ВО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рисунки'!$E$176:$J$176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рисунки'!$E$179:$J$179</c:f>
              <c:numCache>
                <c:formatCode>0.0</c:formatCode>
                <c:ptCount val="6"/>
                <c:pt idx="0">
                  <c:v>2.2000000000000002</c:v>
                </c:pt>
                <c:pt idx="1">
                  <c:v>3.6</c:v>
                </c:pt>
                <c:pt idx="2">
                  <c:v>3.8</c:v>
                </c:pt>
                <c:pt idx="3" formatCode="General">
                  <c:v>4.0999999999999996</c:v>
                </c:pt>
                <c:pt idx="4" formatCode="General">
                  <c:v>4.3</c:v>
                </c:pt>
                <c:pt idx="5">
                  <c:v>5.83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CDC-4FDC-823C-2417FA0288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6421760"/>
        <c:axId val="76456320"/>
      </c:lineChart>
      <c:catAx>
        <c:axId val="7642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6456320"/>
        <c:crosses val="autoZero"/>
        <c:auto val="1"/>
        <c:lblAlgn val="ctr"/>
        <c:lblOffset val="100"/>
        <c:noMultiLvlLbl val="0"/>
      </c:catAx>
      <c:valAx>
        <c:axId val="76456320"/>
        <c:scaling>
          <c:orientation val="minMax"/>
          <c:max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rgbClr val="FF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7642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ru-RU" b="1">
                <a:solidFill>
                  <a:srgbClr val="002060"/>
                </a:solidFill>
              </a:rPr>
              <a:t>Деятельность в области здравоохранения и социальных услуг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'потребность рисунки'!$D$157</c:f>
              <c:strCache>
                <c:ptCount val="1"/>
                <c:pt idx="0">
                  <c:v>ППССЗ</c:v>
                </c:pt>
              </c:strCache>
            </c:strRef>
          </c:tx>
          <c:spPr>
            <a:ln w="28575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рисунки'!$E$156:$J$156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рисунки'!$E$157:$J$157</c:f>
              <c:numCache>
                <c:formatCode>General</c:formatCode>
                <c:ptCount val="6"/>
                <c:pt idx="0">
                  <c:v>9.2000000000000011</c:v>
                </c:pt>
                <c:pt idx="1">
                  <c:v>6.3999999999999995</c:v>
                </c:pt>
                <c:pt idx="2">
                  <c:v>4.9000000000000004</c:v>
                </c:pt>
                <c:pt idx="3">
                  <c:v>8.8000000000000007</c:v>
                </c:pt>
                <c:pt idx="4">
                  <c:v>11.8</c:v>
                </c:pt>
                <c:pt idx="5" formatCode="0.0">
                  <c:v>16.16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C5-4F4A-A5F1-94DB1DDF6915}"/>
            </c:ext>
          </c:extLst>
        </c:ser>
        <c:ser>
          <c:idx val="1"/>
          <c:order val="1"/>
          <c:tx>
            <c:strRef>
              <c:f>'потребность рисунки'!$D$158</c:f>
              <c:strCache>
                <c:ptCount val="1"/>
                <c:pt idx="0">
                  <c:v>ППКРС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рисунки'!$E$156:$J$156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рисунки'!$E$158:$J$158</c:f>
              <c:numCache>
                <c:formatCode>General</c:formatCode>
                <c:ptCount val="6"/>
                <c:pt idx="0">
                  <c:v>9.5</c:v>
                </c:pt>
                <c:pt idx="1">
                  <c:v>6.3999999999999995</c:v>
                </c:pt>
                <c:pt idx="2">
                  <c:v>4.7</c:v>
                </c:pt>
                <c:pt idx="3">
                  <c:v>12.8</c:v>
                </c:pt>
                <c:pt idx="4">
                  <c:v>19.5</c:v>
                </c:pt>
                <c:pt idx="5" formatCode="0.0">
                  <c:v>36.06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C5-4F4A-A5F1-94DB1DDF6915}"/>
            </c:ext>
          </c:extLst>
        </c:ser>
        <c:ser>
          <c:idx val="2"/>
          <c:order val="2"/>
          <c:tx>
            <c:strRef>
              <c:f>'потребность рисунки'!$D$159</c:f>
              <c:strCache>
                <c:ptCount val="1"/>
                <c:pt idx="0">
                  <c:v>ВО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'потребность рисунки'!$E$156:$J$156</c:f>
              <c:numCache>
                <c:formatCode>General</c:formatCode>
                <c:ptCount val="6"/>
                <c:pt idx="0">
                  <c:v>2014</c:v>
                </c:pt>
                <c:pt idx="1">
                  <c:v>2016</c:v>
                </c:pt>
                <c:pt idx="2">
                  <c:v>2018</c:v>
                </c:pt>
                <c:pt idx="3">
                  <c:v>2020</c:v>
                </c:pt>
                <c:pt idx="4">
                  <c:v>2022</c:v>
                </c:pt>
                <c:pt idx="5">
                  <c:v>2024</c:v>
                </c:pt>
              </c:numCache>
            </c:numRef>
          </c:cat>
          <c:val>
            <c:numRef>
              <c:f>'потребность рисунки'!$E$159:$J$159</c:f>
              <c:numCache>
                <c:formatCode>0.0</c:formatCode>
                <c:ptCount val="6"/>
                <c:pt idx="0">
                  <c:v>8</c:v>
                </c:pt>
                <c:pt idx="1">
                  <c:v>6.5</c:v>
                </c:pt>
                <c:pt idx="2">
                  <c:v>1.6</c:v>
                </c:pt>
                <c:pt idx="3" formatCode="General">
                  <c:v>8</c:v>
                </c:pt>
                <c:pt idx="4" formatCode="General">
                  <c:v>8.8000000000000007</c:v>
                </c:pt>
                <c:pt idx="5">
                  <c:v>9.36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C5-4F4A-A5F1-94DB1DDF69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78144"/>
        <c:axId val="31879936"/>
      </c:lineChart>
      <c:catAx>
        <c:axId val="31878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1879936"/>
        <c:crosses val="autoZero"/>
        <c:auto val="1"/>
        <c:lblAlgn val="ctr"/>
        <c:lblOffset val="100"/>
        <c:noMultiLvlLbl val="0"/>
      </c:catAx>
      <c:valAx>
        <c:axId val="3187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187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терсеть2023!$C$227:$C$238</c:f>
              <c:strCache>
                <c:ptCount val="12"/>
                <c:pt idx="0">
                  <c:v>   Чувашская Республика</c:v>
                </c:pt>
                <c:pt idx="1">
                  <c:v>   Сахалинская область</c:v>
                </c:pt>
                <c:pt idx="2">
                  <c:v>   Саратовская область</c:v>
                </c:pt>
                <c:pt idx="3">
                  <c:v>   Пензенская область</c:v>
                </c:pt>
                <c:pt idx="4">
                  <c:v>   Астраханская область</c:v>
                </c:pt>
                <c:pt idx="5">
                  <c:v>   Республика Адыгея</c:v>
                </c:pt>
                <c:pt idx="6">
                  <c:v>   Тюменская область</c:v>
                </c:pt>
                <c:pt idx="7">
                  <c:v>   Московская область</c:v>
                </c:pt>
                <c:pt idx="8">
                  <c:v>   Калининградская область</c:v>
                </c:pt>
                <c:pt idx="9">
                  <c:v>   г.Санкт-Петербург</c:v>
                </c:pt>
                <c:pt idx="10">
                  <c:v>   Амурская область</c:v>
                </c:pt>
                <c:pt idx="11">
                  <c:v>   г.Москва</c:v>
                </c:pt>
              </c:strCache>
            </c:strRef>
          </c:cat>
          <c:val>
            <c:numRef>
              <c:f>терсеть2023!$D$227:$D$238</c:f>
              <c:numCache>
                <c:formatCode>0.0</c:formatCode>
                <c:ptCount val="12"/>
                <c:pt idx="0">
                  <c:v>25</c:v>
                </c:pt>
                <c:pt idx="1">
                  <c:v>25</c:v>
                </c:pt>
                <c:pt idx="2">
                  <c:v>25.641025641025642</c:v>
                </c:pt>
                <c:pt idx="3">
                  <c:v>26.829268292682926</c:v>
                </c:pt>
                <c:pt idx="4">
                  <c:v>27.027027027027028</c:v>
                </c:pt>
                <c:pt idx="5">
                  <c:v>27.272727272727273</c:v>
                </c:pt>
                <c:pt idx="6">
                  <c:v>27.272727272727273</c:v>
                </c:pt>
                <c:pt idx="7">
                  <c:v>27.814569536423843</c:v>
                </c:pt>
                <c:pt idx="8">
                  <c:v>30.76923076923077</c:v>
                </c:pt>
                <c:pt idx="9">
                  <c:v>31.818181818181817</c:v>
                </c:pt>
                <c:pt idx="10">
                  <c:v>31.818181818181817</c:v>
                </c:pt>
                <c:pt idx="11">
                  <c:v>32.098765432098766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50-41B8-B62E-66D90BCCAC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961856"/>
        <c:axId val="31963392"/>
      </c:barChart>
      <c:catAx>
        <c:axId val="319618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1963392"/>
        <c:crosses val="autoZero"/>
        <c:auto val="1"/>
        <c:lblAlgn val="ctr"/>
        <c:lblOffset val="100"/>
        <c:noMultiLvlLbl val="0"/>
      </c:catAx>
      <c:valAx>
        <c:axId val="31963392"/>
        <c:scaling>
          <c:orientation val="minMax"/>
        </c:scaling>
        <c:delete val="1"/>
        <c:axPos val="b"/>
        <c:numFmt formatCode="0.0" sourceLinked="1"/>
        <c:majorTickMark val="none"/>
        <c:minorTickMark val="none"/>
        <c:tickLblPos val="nextTo"/>
        <c:crossAx val="31961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pattFill prst="pct90">
              <a:fgClr>
                <a:schemeClr val="accent6">
                  <a:lumMod val="75000"/>
                </a:schemeClr>
              </a:fgClr>
              <a:bgClr>
                <a:schemeClr val="bg1"/>
              </a:bgClr>
            </a:pattFill>
            <a:ln>
              <a:solidFill>
                <a:srgbClr val="00206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'доля платников'!$F$176:$F$193</c:f>
              <c:strCache>
                <c:ptCount val="18"/>
                <c:pt idx="0">
                  <c:v>   Кабардино-Балкарская Республика</c:v>
                </c:pt>
                <c:pt idx="1">
                  <c:v>   Республика Северная Осетия - Алания</c:v>
                </c:pt>
                <c:pt idx="2">
                  <c:v>   Алтайский край</c:v>
                </c:pt>
                <c:pt idx="3">
                  <c:v>   Оренбургская область</c:v>
                </c:pt>
                <c:pt idx="4">
                  <c:v>   Новосибирская область</c:v>
                </c:pt>
                <c:pt idx="5">
                  <c:v>   Республика Хакасия</c:v>
                </c:pt>
                <c:pt idx="6">
                  <c:v>   Приморский край</c:v>
                </c:pt>
                <c:pt idx="7">
                  <c:v>   Республика Крым</c:v>
                </c:pt>
                <c:pt idx="8">
                  <c:v>   Ставропольский край</c:v>
                </c:pt>
                <c:pt idx="9">
                  <c:v>   Краснодарский край</c:v>
                </c:pt>
                <c:pt idx="10">
                  <c:v>   Калининградская область</c:v>
                </c:pt>
                <c:pt idx="11">
                  <c:v>   Волгоградская область</c:v>
                </c:pt>
                <c:pt idx="12">
                  <c:v>   Забайкальский край</c:v>
                </c:pt>
                <c:pt idx="13">
                  <c:v>   Республика Адыгея</c:v>
                </c:pt>
                <c:pt idx="14">
                  <c:v>   г.Москва</c:v>
                </c:pt>
                <c:pt idx="15">
                  <c:v>   Республика Дагестан</c:v>
                </c:pt>
                <c:pt idx="16">
                  <c:v>   Астраханская область</c:v>
                </c:pt>
                <c:pt idx="17">
                  <c:v>   Чеченская Республика</c:v>
                </c:pt>
              </c:strCache>
            </c:strRef>
          </c:cat>
          <c:val>
            <c:numRef>
              <c:f>'доля платников'!$G$176:$G$193</c:f>
              <c:numCache>
                <c:formatCode>General</c:formatCode>
                <c:ptCount val="18"/>
                <c:pt idx="0">
                  <c:v>30.7</c:v>
                </c:pt>
                <c:pt idx="1">
                  <c:v>30.7</c:v>
                </c:pt>
                <c:pt idx="2">
                  <c:v>31.4</c:v>
                </c:pt>
                <c:pt idx="3">
                  <c:v>31.9</c:v>
                </c:pt>
                <c:pt idx="4">
                  <c:v>32.200000000000003</c:v>
                </c:pt>
                <c:pt idx="5">
                  <c:v>32.299999999999997</c:v>
                </c:pt>
                <c:pt idx="6">
                  <c:v>32.5</c:v>
                </c:pt>
                <c:pt idx="7">
                  <c:v>32.6</c:v>
                </c:pt>
                <c:pt idx="8">
                  <c:v>33.700000000000003</c:v>
                </c:pt>
                <c:pt idx="9">
                  <c:v>34.4</c:v>
                </c:pt>
                <c:pt idx="10">
                  <c:v>36.200000000000003</c:v>
                </c:pt>
                <c:pt idx="11">
                  <c:v>37.4</c:v>
                </c:pt>
                <c:pt idx="12">
                  <c:v>39.5</c:v>
                </c:pt>
                <c:pt idx="13">
                  <c:v>41.3</c:v>
                </c:pt>
                <c:pt idx="14">
                  <c:v>41.8</c:v>
                </c:pt>
                <c:pt idx="15">
                  <c:v>41.8</c:v>
                </c:pt>
                <c:pt idx="16">
                  <c:v>41.9</c:v>
                </c:pt>
                <c:pt idx="17">
                  <c:v>48.7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D1-4161-885D-96F34F67A7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8562432"/>
        <c:axId val="38564224"/>
      </c:barChart>
      <c:catAx>
        <c:axId val="38562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38564224"/>
        <c:crosses val="autoZero"/>
        <c:auto val="1"/>
        <c:lblAlgn val="ctr"/>
        <c:lblOffset val="100"/>
        <c:noMultiLvlLbl val="0"/>
      </c:catAx>
      <c:valAx>
        <c:axId val="385642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8562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Лист1!$D$18</c:f>
              <c:strCache>
                <c:ptCount val="1"/>
                <c:pt idx="0">
                  <c:v>гос ОО ВО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Лист1!$C$19:$C$26</c:f>
              <c:strCache>
                <c:ptCount val="8"/>
                <c:pt idx="0">
                  <c:v>ЦФО</c:v>
                </c:pt>
                <c:pt idx="1">
                  <c:v>СЗФО</c:v>
                </c:pt>
                <c:pt idx="2">
                  <c:v>ЮФО</c:v>
                </c:pt>
                <c:pt idx="3">
                  <c:v>СКФО</c:v>
                </c:pt>
                <c:pt idx="4">
                  <c:v>ПФО</c:v>
                </c:pt>
                <c:pt idx="5">
                  <c:v>УФО</c:v>
                </c:pt>
                <c:pt idx="6">
                  <c:v>СФО</c:v>
                </c:pt>
                <c:pt idx="7">
                  <c:v>ДФО</c:v>
                </c:pt>
              </c:strCache>
            </c:strRef>
          </c:cat>
          <c:val>
            <c:numRef>
              <c:f>Лист1!$D$19:$D$26</c:f>
              <c:numCache>
                <c:formatCode>General</c:formatCode>
                <c:ptCount val="8"/>
                <c:pt idx="0">
                  <c:v>172</c:v>
                </c:pt>
                <c:pt idx="1">
                  <c:v>68</c:v>
                </c:pt>
                <c:pt idx="2">
                  <c:v>86</c:v>
                </c:pt>
                <c:pt idx="3">
                  <c:v>47</c:v>
                </c:pt>
                <c:pt idx="4">
                  <c:v>155</c:v>
                </c:pt>
                <c:pt idx="5">
                  <c:v>59</c:v>
                </c:pt>
                <c:pt idx="6">
                  <c:v>80</c:v>
                </c:pt>
                <c:pt idx="7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50-41F1-9ABF-1C69FDB18D10}"/>
            </c:ext>
          </c:extLst>
        </c:ser>
        <c:ser>
          <c:idx val="1"/>
          <c:order val="1"/>
          <c:tx>
            <c:strRef>
              <c:f>Лист1!$E$18</c:f>
              <c:strCache>
                <c:ptCount val="1"/>
                <c:pt idx="0">
                  <c:v>негос ОО ВО</c:v>
                </c:pt>
              </c:strCache>
            </c:strRef>
          </c:tx>
          <c:spPr>
            <a:solidFill>
              <a:srgbClr val="7030A0"/>
            </a:solidFill>
            <a:ln>
              <a:solidFill>
                <a:srgbClr val="7030A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Лист1!$C$19:$C$26</c:f>
              <c:strCache>
                <c:ptCount val="8"/>
                <c:pt idx="0">
                  <c:v>ЦФО</c:v>
                </c:pt>
                <c:pt idx="1">
                  <c:v>СЗФО</c:v>
                </c:pt>
                <c:pt idx="2">
                  <c:v>ЮФО</c:v>
                </c:pt>
                <c:pt idx="3">
                  <c:v>СКФО</c:v>
                </c:pt>
                <c:pt idx="4">
                  <c:v>ПФО</c:v>
                </c:pt>
                <c:pt idx="5">
                  <c:v>УФО</c:v>
                </c:pt>
                <c:pt idx="6">
                  <c:v>СФО</c:v>
                </c:pt>
                <c:pt idx="7">
                  <c:v>ДФО</c:v>
                </c:pt>
              </c:strCache>
            </c:strRef>
          </c:cat>
          <c:val>
            <c:numRef>
              <c:f>Лист1!$E$19:$E$26</c:f>
              <c:numCache>
                <c:formatCode>General</c:formatCode>
                <c:ptCount val="8"/>
                <c:pt idx="0">
                  <c:v>35</c:v>
                </c:pt>
                <c:pt idx="1">
                  <c:v>12</c:v>
                </c:pt>
                <c:pt idx="2">
                  <c:v>13</c:v>
                </c:pt>
                <c:pt idx="3">
                  <c:v>6</c:v>
                </c:pt>
                <c:pt idx="4">
                  <c:v>22</c:v>
                </c:pt>
                <c:pt idx="5">
                  <c:v>4</c:v>
                </c:pt>
                <c:pt idx="6">
                  <c:v>4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50-41F1-9ABF-1C69FDB18D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104128"/>
        <c:axId val="43105664"/>
      </c:barChart>
      <c:catAx>
        <c:axId val="43104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3105664"/>
        <c:crosses val="autoZero"/>
        <c:auto val="1"/>
        <c:lblAlgn val="ctr"/>
        <c:lblOffset val="100"/>
        <c:noMultiLvlLbl val="0"/>
      </c:catAx>
      <c:valAx>
        <c:axId val="43105664"/>
        <c:scaling>
          <c:orientation val="minMax"/>
          <c:max val="1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310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Лист3!$F$11</c:f>
              <c:strCache>
                <c:ptCount val="1"/>
                <c:pt idx="0">
                  <c:v>ПОО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50000"/>
                </a:schemeClr>
              </a:solidFill>
            </a:ln>
            <a:effectLst/>
          </c:spPr>
          <c:invertIfNegative val="0"/>
          <c:cat>
            <c:strRef>
              <c:f>Лист3!$E$12:$E$37</c:f>
              <c:strCache>
                <c:ptCount val="26"/>
                <c:pt idx="0">
                  <c:v>Брянская область</c:v>
                </c:pt>
                <c:pt idx="1">
                  <c:v>Владимирская область</c:v>
                </c:pt>
                <c:pt idx="2">
                  <c:v>Ивановская область</c:v>
                </c:pt>
                <c:pt idx="3">
                  <c:v>Костромская область</c:v>
                </c:pt>
                <c:pt idx="4">
                  <c:v>Курская область</c:v>
                </c:pt>
                <c:pt idx="5">
                  <c:v>Рязанская область</c:v>
                </c:pt>
                <c:pt idx="6">
                  <c:v>Смоленская область</c:v>
                </c:pt>
                <c:pt idx="7">
                  <c:v>Тульская область</c:v>
                </c:pt>
                <c:pt idx="8">
                  <c:v>Республика Коми</c:v>
                </c:pt>
                <c:pt idx="9">
                  <c:v>Вологодская область</c:v>
                </c:pt>
                <c:pt idx="10">
                  <c:v>Мурманская область</c:v>
                </c:pt>
                <c:pt idx="11">
                  <c:v>Республика Калмыкия</c:v>
                </c:pt>
                <c:pt idx="12">
                  <c:v>г. Севастополь</c:v>
                </c:pt>
                <c:pt idx="13">
                  <c:v>Чеченская Республика</c:v>
                </c:pt>
                <c:pt idx="14">
                  <c:v>Удмуртская Республика</c:v>
                </c:pt>
                <c:pt idx="15">
                  <c:v>Республика Хакасия</c:v>
                </c:pt>
                <c:pt idx="16">
                  <c:v>Алтайский край</c:v>
                </c:pt>
                <c:pt idx="17">
                  <c:v>Красноярский край</c:v>
                </c:pt>
                <c:pt idx="18">
                  <c:v>Иркутская область</c:v>
                </c:pt>
                <c:pt idx="19">
                  <c:v>Новосибирская область</c:v>
                </c:pt>
                <c:pt idx="20">
                  <c:v>Томская область</c:v>
                </c:pt>
                <c:pt idx="21">
                  <c:v>Республика Бурятия</c:v>
                </c:pt>
                <c:pt idx="22">
                  <c:v>Забайкальский край</c:v>
                </c:pt>
                <c:pt idx="23">
                  <c:v>Республика Саха (Якутия)</c:v>
                </c:pt>
                <c:pt idx="24">
                  <c:v>Камчатский край</c:v>
                </c:pt>
                <c:pt idx="25">
                  <c:v>Еврейская автономная область</c:v>
                </c:pt>
              </c:strCache>
            </c:strRef>
          </c:cat>
          <c:val>
            <c:numRef>
              <c:f>Лист3!$F$12:$F$37</c:f>
              <c:numCache>
                <c:formatCode>0.0</c:formatCode>
                <c:ptCount val="26"/>
                <c:pt idx="0">
                  <c:v>71371.597750460438</c:v>
                </c:pt>
                <c:pt idx="1">
                  <c:v>83169.818055609809</c:v>
                </c:pt>
                <c:pt idx="2">
                  <c:v>70350.201493920104</c:v>
                </c:pt>
                <c:pt idx="3">
                  <c:v>55038.869368245221</c:v>
                </c:pt>
                <c:pt idx="4">
                  <c:v>77593.919438627388</c:v>
                </c:pt>
                <c:pt idx="5">
                  <c:v>92625.180804156873</c:v>
                </c:pt>
                <c:pt idx="6">
                  <c:v>58634.602786285308</c:v>
                </c:pt>
                <c:pt idx="7">
                  <c:v>90803.473248173526</c:v>
                </c:pt>
                <c:pt idx="8">
                  <c:v>107635.53057464883</c:v>
                </c:pt>
                <c:pt idx="9">
                  <c:v>85763.919316946733</c:v>
                </c:pt>
                <c:pt idx="10">
                  <c:v>106915.56579702198</c:v>
                </c:pt>
                <c:pt idx="11">
                  <c:v>67434.705198769545</c:v>
                </c:pt>
                <c:pt idx="12">
                  <c:v>75379.195678819873</c:v>
                </c:pt>
                <c:pt idx="13">
                  <c:v>50351.439484223331</c:v>
                </c:pt>
                <c:pt idx="14">
                  <c:v>59883.268603841789</c:v>
                </c:pt>
                <c:pt idx="15">
                  <c:v>74947.430881807755</c:v>
                </c:pt>
                <c:pt idx="16">
                  <c:v>71038.253034801834</c:v>
                </c:pt>
                <c:pt idx="17">
                  <c:v>99790.448464370129</c:v>
                </c:pt>
                <c:pt idx="18">
                  <c:v>77234.331131097555</c:v>
                </c:pt>
                <c:pt idx="19">
                  <c:v>75845.784029243208</c:v>
                </c:pt>
                <c:pt idx="20">
                  <c:v>90059.194720512896</c:v>
                </c:pt>
                <c:pt idx="21">
                  <c:v>70430.472259590912</c:v>
                </c:pt>
                <c:pt idx="22">
                  <c:v>69089.29028545566</c:v>
                </c:pt>
                <c:pt idx="23">
                  <c:v>155538.77359136703</c:v>
                </c:pt>
                <c:pt idx="24">
                  <c:v>158300.81945240701</c:v>
                </c:pt>
                <c:pt idx="25">
                  <c:v>89572.533983195288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2D-425A-BA8F-C645BA0B07AD}"/>
            </c:ext>
          </c:extLst>
        </c:ser>
        <c:ser>
          <c:idx val="1"/>
          <c:order val="1"/>
          <c:tx>
            <c:strRef>
              <c:f>Лист3!$G$11</c:f>
              <c:strCache>
                <c:ptCount val="1"/>
                <c:pt idx="0">
                  <c:v>ОО ВО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  <a:effectLst/>
          </c:spPr>
          <c:invertIfNegative val="0"/>
          <c:cat>
            <c:strRef>
              <c:f>Лист3!$E$12:$E$37</c:f>
              <c:strCache>
                <c:ptCount val="26"/>
                <c:pt idx="0">
                  <c:v>Брянская область</c:v>
                </c:pt>
                <c:pt idx="1">
                  <c:v>Владимирская область</c:v>
                </c:pt>
                <c:pt idx="2">
                  <c:v>Ивановская область</c:v>
                </c:pt>
                <c:pt idx="3">
                  <c:v>Костромская область</c:v>
                </c:pt>
                <c:pt idx="4">
                  <c:v>Курская область</c:v>
                </c:pt>
                <c:pt idx="5">
                  <c:v>Рязанская область</c:v>
                </c:pt>
                <c:pt idx="6">
                  <c:v>Смоленская область</c:v>
                </c:pt>
                <c:pt idx="7">
                  <c:v>Тульская область</c:v>
                </c:pt>
                <c:pt idx="8">
                  <c:v>Республика Коми</c:v>
                </c:pt>
                <c:pt idx="9">
                  <c:v>Вологодская область</c:v>
                </c:pt>
                <c:pt idx="10">
                  <c:v>Мурманская область</c:v>
                </c:pt>
                <c:pt idx="11">
                  <c:v>Республика Калмыкия</c:v>
                </c:pt>
                <c:pt idx="12">
                  <c:v>г. Севастополь</c:v>
                </c:pt>
                <c:pt idx="13">
                  <c:v>Чеченская Республика</c:v>
                </c:pt>
                <c:pt idx="14">
                  <c:v>Удмуртская Республика</c:v>
                </c:pt>
                <c:pt idx="15">
                  <c:v>Республика Хакасия</c:v>
                </c:pt>
                <c:pt idx="16">
                  <c:v>Алтайский край</c:v>
                </c:pt>
                <c:pt idx="17">
                  <c:v>Красноярский край</c:v>
                </c:pt>
                <c:pt idx="18">
                  <c:v>Иркутская область</c:v>
                </c:pt>
                <c:pt idx="19">
                  <c:v>Новосибирская область</c:v>
                </c:pt>
                <c:pt idx="20">
                  <c:v>Томская область</c:v>
                </c:pt>
                <c:pt idx="21">
                  <c:v>Республика Бурятия</c:v>
                </c:pt>
                <c:pt idx="22">
                  <c:v>Забайкальский край</c:v>
                </c:pt>
                <c:pt idx="23">
                  <c:v>Республика Саха (Якутия)</c:v>
                </c:pt>
                <c:pt idx="24">
                  <c:v>Камчатский край</c:v>
                </c:pt>
                <c:pt idx="25">
                  <c:v>Еврейская автономная область</c:v>
                </c:pt>
              </c:strCache>
            </c:strRef>
          </c:cat>
          <c:val>
            <c:numRef>
              <c:f>Лист3!$G$12:$G$37</c:f>
              <c:numCache>
                <c:formatCode>0.0</c:formatCode>
                <c:ptCount val="26"/>
                <c:pt idx="0">
                  <c:v>57099.231080534206</c:v>
                </c:pt>
                <c:pt idx="1">
                  <c:v>76175.921484706487</c:v>
                </c:pt>
                <c:pt idx="2">
                  <c:v>64376.486013986017</c:v>
                </c:pt>
                <c:pt idx="3">
                  <c:v>49263.552804351901</c:v>
                </c:pt>
                <c:pt idx="4">
                  <c:v>66959.466785725686</c:v>
                </c:pt>
                <c:pt idx="5">
                  <c:v>81944.396469007886</c:v>
                </c:pt>
                <c:pt idx="6">
                  <c:v>51773.132183908048</c:v>
                </c:pt>
                <c:pt idx="7">
                  <c:v>59508.999280057593</c:v>
                </c:pt>
                <c:pt idx="8">
                  <c:v>91119.537053031614</c:v>
                </c:pt>
                <c:pt idx="9">
                  <c:v>68421.943231441051</c:v>
                </c:pt>
                <c:pt idx="10">
                  <c:v>89000.290577002903</c:v>
                </c:pt>
                <c:pt idx="11">
                  <c:v>66292.29140941966</c:v>
                </c:pt>
                <c:pt idx="12">
                  <c:v>69102.297998517432</c:v>
                </c:pt>
                <c:pt idx="13">
                  <c:v>47910.70716872585</c:v>
                </c:pt>
                <c:pt idx="14">
                  <c:v>59328.39987683465</c:v>
                </c:pt>
                <c:pt idx="15">
                  <c:v>74308.625196027177</c:v>
                </c:pt>
                <c:pt idx="16">
                  <c:v>69515.978731568277</c:v>
                </c:pt>
                <c:pt idx="17">
                  <c:v>90835.476971756711</c:v>
                </c:pt>
                <c:pt idx="18">
                  <c:v>72974.572437670722</c:v>
                </c:pt>
                <c:pt idx="19">
                  <c:v>73319.876611847401</c:v>
                </c:pt>
                <c:pt idx="20">
                  <c:v>89733.681902513068</c:v>
                </c:pt>
                <c:pt idx="21">
                  <c:v>62549.272903538535</c:v>
                </c:pt>
                <c:pt idx="22">
                  <c:v>59234.587701455166</c:v>
                </c:pt>
                <c:pt idx="23">
                  <c:v>113205.25570634345</c:v>
                </c:pt>
                <c:pt idx="24">
                  <c:v>123013.36861161397</c:v>
                </c:pt>
                <c:pt idx="25">
                  <c:v>38707.504520795665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2D-425A-BA8F-C645BA0B07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913792"/>
        <c:axId val="44915328"/>
      </c:barChart>
      <c:catAx>
        <c:axId val="44913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4915328"/>
        <c:crosses val="autoZero"/>
        <c:auto val="1"/>
        <c:lblAlgn val="ctr"/>
        <c:lblOffset val="100"/>
        <c:noMultiLvlLbl val="0"/>
      </c:catAx>
      <c:valAx>
        <c:axId val="4491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491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Лист2!$D$9:$D$23</c:f>
              <c:strCache>
                <c:ptCount val="15"/>
                <c:pt idx="0">
                  <c:v>Пензенская область</c:v>
                </c:pt>
                <c:pt idx="1">
                  <c:v>Забайкальский край</c:v>
                </c:pt>
                <c:pt idx="2">
                  <c:v>Республика Татарстан</c:v>
                </c:pt>
                <c:pt idx="3">
                  <c:v>г.Москва</c:v>
                </c:pt>
                <c:pt idx="4">
                  <c:v>Курская область</c:v>
                </c:pt>
                <c:pt idx="5">
                  <c:v>Чеченская Республика</c:v>
                </c:pt>
                <c:pt idx="6">
                  <c:v>Чувашская Республика</c:v>
                </c:pt>
                <c:pt idx="7">
                  <c:v>Ставропольский край</c:v>
                </c:pt>
                <c:pt idx="8">
                  <c:v>Новосибирская область</c:v>
                </c:pt>
                <c:pt idx="9">
                  <c:v>Кировская область</c:v>
                </c:pt>
                <c:pt idx="10">
                  <c:v>Калужская область</c:v>
                </c:pt>
                <c:pt idx="11">
                  <c:v>Краснодарский край</c:v>
                </c:pt>
                <c:pt idx="12">
                  <c:v>Удмурская Республика</c:v>
                </c:pt>
                <c:pt idx="13">
                  <c:v>Алтайский край</c:v>
                </c:pt>
                <c:pt idx="14">
                  <c:v>Тверская область</c:v>
                </c:pt>
              </c:strCache>
            </c:strRef>
          </c:cat>
          <c:val>
            <c:numRef>
              <c:f>Лист2!$E$9:$E$23</c:f>
              <c:numCache>
                <c:formatCode>General</c:formatCode>
                <c:ptCount val="15"/>
                <c:pt idx="0">
                  <c:v>64</c:v>
                </c:pt>
                <c:pt idx="1">
                  <c:v>65</c:v>
                </c:pt>
                <c:pt idx="2">
                  <c:v>65</c:v>
                </c:pt>
                <c:pt idx="3">
                  <c:v>69.3</c:v>
                </c:pt>
                <c:pt idx="4">
                  <c:v>69.400000000000006</c:v>
                </c:pt>
                <c:pt idx="5">
                  <c:v>69.8</c:v>
                </c:pt>
                <c:pt idx="6">
                  <c:v>70.5</c:v>
                </c:pt>
                <c:pt idx="7">
                  <c:v>73.8</c:v>
                </c:pt>
                <c:pt idx="8">
                  <c:v>73.8</c:v>
                </c:pt>
                <c:pt idx="9">
                  <c:v>74.400000000000006</c:v>
                </c:pt>
                <c:pt idx="10">
                  <c:v>74.7</c:v>
                </c:pt>
                <c:pt idx="11">
                  <c:v>75.400000000000006</c:v>
                </c:pt>
                <c:pt idx="12">
                  <c:v>77.3</c:v>
                </c:pt>
                <c:pt idx="13">
                  <c:v>84.6</c:v>
                </c:pt>
                <c:pt idx="14">
                  <c:v>98.6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31-4F88-96DE-704B4C0C52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5136896"/>
        <c:axId val="45138688"/>
      </c:barChart>
      <c:catAx>
        <c:axId val="45136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5138688"/>
        <c:crosses val="autoZero"/>
        <c:auto val="1"/>
        <c:lblAlgn val="ctr"/>
        <c:lblOffset val="100"/>
        <c:noMultiLvlLbl val="0"/>
      </c:catAx>
      <c:valAx>
        <c:axId val="45138688"/>
        <c:scaling>
          <c:orientation val="minMax"/>
          <c:max val="100"/>
          <c:min val="6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51368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05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'рис 1-2'!$F$31</c:f>
              <c:strCache>
                <c:ptCount val="1"/>
                <c:pt idx="0">
                  <c:v>ВО (бакалавриат)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  <a:effectLst/>
          </c:spPr>
          <c:invertIfNegative val="0"/>
          <c:cat>
            <c:multiLvlStrRef>
              <c:f>'рис 1-2'!$D$32:$E$58</c:f>
              <c:multiLvlStrCache>
                <c:ptCount val="27"/>
                <c:lvl>
                  <c:pt idx="0">
                    <c:v>Владимирская область</c:v>
                  </c:pt>
                  <c:pt idx="1">
                    <c:v>Калужская область</c:v>
                  </c:pt>
                  <c:pt idx="2">
                    <c:v>Орловская область</c:v>
                  </c:pt>
                  <c:pt idx="3">
                    <c:v>Рязанская область</c:v>
                  </c:pt>
                  <c:pt idx="4">
                    <c:v>Смоленская область</c:v>
                  </c:pt>
                  <c:pt idx="5">
                    <c:v>Тамбовская область</c:v>
                  </c:pt>
                  <c:pt idx="6">
                    <c:v>Тверская область</c:v>
                  </c:pt>
                  <c:pt idx="7">
                    <c:v>г.Москва</c:v>
                  </c:pt>
                  <c:pt idx="8">
                    <c:v>Псковская область</c:v>
                  </c:pt>
                  <c:pt idx="9">
                    <c:v>г.Санкт-Петербург</c:v>
                  </c:pt>
                  <c:pt idx="10">
                    <c:v>Республика Крым</c:v>
                  </c:pt>
                  <c:pt idx="11">
                    <c:v>Ростовская область</c:v>
                  </c:pt>
                  <c:pt idx="12">
                    <c:v>г.Севастополь</c:v>
                  </c:pt>
                  <c:pt idx="13">
                    <c:v>Республика Ингушетия</c:v>
                  </c:pt>
                  <c:pt idx="14">
                    <c:v>Карачаево-Черкесская Республика</c:v>
                  </c:pt>
                  <c:pt idx="15">
                    <c:v>Республика Башкортостан</c:v>
                  </c:pt>
                  <c:pt idx="16">
                    <c:v>Республика Марий Эл</c:v>
                  </c:pt>
                  <c:pt idx="17">
                    <c:v>Саратовская область</c:v>
                  </c:pt>
                  <c:pt idx="18">
                    <c:v>Ульяновская область</c:v>
                  </c:pt>
                  <c:pt idx="19">
                    <c:v>Алтайский край</c:v>
                  </c:pt>
                  <c:pt idx="20">
                    <c:v>Иркутская область</c:v>
                  </c:pt>
                  <c:pt idx="21">
                    <c:v>Новосибирская область</c:v>
                  </c:pt>
                  <c:pt idx="22">
                    <c:v>Томская область</c:v>
                  </c:pt>
                  <c:pt idx="23">
                    <c:v>Республика Бурятия</c:v>
                  </c:pt>
                  <c:pt idx="24">
                    <c:v>Камчатский край</c:v>
                  </c:pt>
                  <c:pt idx="25">
                    <c:v>Приморский край</c:v>
                  </c:pt>
                  <c:pt idx="26">
                    <c:v>Сахалинская область</c:v>
                  </c:pt>
                </c:lvl>
                <c:lvl>
                  <c:pt idx="0">
                    <c:v>ЦФО</c:v>
                  </c:pt>
                  <c:pt idx="8">
                    <c:v>СЗФО</c:v>
                  </c:pt>
                  <c:pt idx="10">
                    <c:v>ЮФО</c:v>
                  </c:pt>
                  <c:pt idx="13">
                    <c:v>СКФО</c:v>
                  </c:pt>
                  <c:pt idx="15">
                    <c:v>ПФО</c:v>
                  </c:pt>
                  <c:pt idx="19">
                    <c:v>СФО</c:v>
                  </c:pt>
                  <c:pt idx="23">
                    <c:v>ДФО</c:v>
                  </c:pt>
                </c:lvl>
              </c:multiLvlStrCache>
            </c:multiLvlStrRef>
          </c:cat>
          <c:val>
            <c:numRef>
              <c:f>'рис 1-2'!$F$32:$F$58</c:f>
              <c:numCache>
                <c:formatCode>###\ ###\ ###\ ###\ ###\ ##0.0</c:formatCode>
                <c:ptCount val="27"/>
                <c:pt idx="0">
                  <c:v>81.876000000000005</c:v>
                </c:pt>
                <c:pt idx="1">
                  <c:v>92.161500000000004</c:v>
                </c:pt>
                <c:pt idx="2">
                  <c:v>85.132499999999993</c:v>
                </c:pt>
                <c:pt idx="3">
                  <c:v>72.962800000000001</c:v>
                </c:pt>
                <c:pt idx="4">
                  <c:v>92.834800000000001</c:v>
                </c:pt>
                <c:pt idx="5">
                  <c:v>75.583699999999993</c:v>
                </c:pt>
                <c:pt idx="6">
                  <c:v>86.923500000000004</c:v>
                </c:pt>
                <c:pt idx="7">
                  <c:v>81.135800000000003</c:v>
                </c:pt>
                <c:pt idx="8">
                  <c:v>88.150999999999996</c:v>
                </c:pt>
                <c:pt idx="9">
                  <c:v>79.1982</c:v>
                </c:pt>
                <c:pt idx="10">
                  <c:v>61.893000000000001</c:v>
                </c:pt>
                <c:pt idx="11">
                  <c:v>88.414400000000001</c:v>
                </c:pt>
                <c:pt idx="12">
                  <c:v>83.707800000000006</c:v>
                </c:pt>
                <c:pt idx="13">
                  <c:v>59.453299999999999</c:v>
                </c:pt>
                <c:pt idx="14">
                  <c:v>69.899799999999999</c:v>
                </c:pt>
                <c:pt idx="15">
                  <c:v>84.379499999999993</c:v>
                </c:pt>
                <c:pt idx="16">
                  <c:v>69.537400000000005</c:v>
                </c:pt>
                <c:pt idx="17">
                  <c:v>84.233599999999996</c:v>
                </c:pt>
                <c:pt idx="18">
                  <c:v>88.029700000000005</c:v>
                </c:pt>
                <c:pt idx="19">
                  <c:v>81.954599999999999</c:v>
                </c:pt>
                <c:pt idx="20">
                  <c:v>88.621099999999998</c:v>
                </c:pt>
                <c:pt idx="21">
                  <c:v>83.555999999999997</c:v>
                </c:pt>
                <c:pt idx="22">
                  <c:v>72.232699999999994</c:v>
                </c:pt>
                <c:pt idx="23">
                  <c:v>85.1798</c:v>
                </c:pt>
                <c:pt idx="24">
                  <c:v>95.526799999999994</c:v>
                </c:pt>
                <c:pt idx="25">
                  <c:v>73.931600000000003</c:v>
                </c:pt>
                <c:pt idx="26">
                  <c:v>84.838200000000001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B9-4C2D-A099-EDB79F22FC76}"/>
            </c:ext>
          </c:extLst>
        </c:ser>
        <c:ser>
          <c:idx val="1"/>
          <c:order val="1"/>
          <c:tx>
            <c:strRef>
              <c:f>'рис 1-2'!$G$31</c:f>
              <c:strCache>
                <c:ptCount val="1"/>
                <c:pt idx="0">
                  <c:v>СПО (ППССЗ)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accent4">
                  <a:lumMod val="50000"/>
                </a:schemeClr>
              </a:solidFill>
            </a:ln>
            <a:effectLst/>
          </c:spPr>
          <c:invertIfNegative val="0"/>
          <c:cat>
            <c:multiLvlStrRef>
              <c:f>'рис 1-2'!$D$32:$E$58</c:f>
              <c:multiLvlStrCache>
                <c:ptCount val="27"/>
                <c:lvl>
                  <c:pt idx="0">
                    <c:v>Владимирская область</c:v>
                  </c:pt>
                  <c:pt idx="1">
                    <c:v>Калужская область</c:v>
                  </c:pt>
                  <c:pt idx="2">
                    <c:v>Орловская область</c:v>
                  </c:pt>
                  <c:pt idx="3">
                    <c:v>Рязанская область</c:v>
                  </c:pt>
                  <c:pt idx="4">
                    <c:v>Смоленская область</c:v>
                  </c:pt>
                  <c:pt idx="5">
                    <c:v>Тамбовская область</c:v>
                  </c:pt>
                  <c:pt idx="6">
                    <c:v>Тверская область</c:v>
                  </c:pt>
                  <c:pt idx="7">
                    <c:v>г.Москва</c:v>
                  </c:pt>
                  <c:pt idx="8">
                    <c:v>Псковская область</c:v>
                  </c:pt>
                  <c:pt idx="9">
                    <c:v>г.Санкт-Петербург</c:v>
                  </c:pt>
                  <c:pt idx="10">
                    <c:v>Республика Крым</c:v>
                  </c:pt>
                  <c:pt idx="11">
                    <c:v>Ростовская область</c:v>
                  </c:pt>
                  <c:pt idx="12">
                    <c:v>г.Севастополь</c:v>
                  </c:pt>
                  <c:pt idx="13">
                    <c:v>Республика Ингушетия</c:v>
                  </c:pt>
                  <c:pt idx="14">
                    <c:v>Карачаево-Черкесская Республика</c:v>
                  </c:pt>
                  <c:pt idx="15">
                    <c:v>Республика Башкортостан</c:v>
                  </c:pt>
                  <c:pt idx="16">
                    <c:v>Республика Марий Эл</c:v>
                  </c:pt>
                  <c:pt idx="17">
                    <c:v>Саратовская область</c:v>
                  </c:pt>
                  <c:pt idx="18">
                    <c:v>Ульяновская область</c:v>
                  </c:pt>
                  <c:pt idx="19">
                    <c:v>Алтайский край</c:v>
                  </c:pt>
                  <c:pt idx="20">
                    <c:v>Иркутская область</c:v>
                  </c:pt>
                  <c:pt idx="21">
                    <c:v>Новосибирская область</c:v>
                  </c:pt>
                  <c:pt idx="22">
                    <c:v>Томская область</c:v>
                  </c:pt>
                  <c:pt idx="23">
                    <c:v>Республика Бурятия</c:v>
                  </c:pt>
                  <c:pt idx="24">
                    <c:v>Камчатский край</c:v>
                  </c:pt>
                  <c:pt idx="25">
                    <c:v>Приморский край</c:v>
                  </c:pt>
                  <c:pt idx="26">
                    <c:v>Сахалинская область</c:v>
                  </c:pt>
                </c:lvl>
                <c:lvl>
                  <c:pt idx="0">
                    <c:v>ЦФО</c:v>
                  </c:pt>
                  <c:pt idx="8">
                    <c:v>СЗФО</c:v>
                  </c:pt>
                  <c:pt idx="10">
                    <c:v>ЮФО</c:v>
                  </c:pt>
                  <c:pt idx="13">
                    <c:v>СКФО</c:v>
                  </c:pt>
                  <c:pt idx="15">
                    <c:v>ПФО</c:v>
                  </c:pt>
                  <c:pt idx="19">
                    <c:v>СФО</c:v>
                  </c:pt>
                  <c:pt idx="23">
                    <c:v>ДФО</c:v>
                  </c:pt>
                </c:lvl>
              </c:multiLvlStrCache>
            </c:multiLvlStrRef>
          </c:cat>
          <c:val>
            <c:numRef>
              <c:f>'рис 1-2'!$G$32:$G$58</c:f>
              <c:numCache>
                <c:formatCode>###\ ###\ ###\ ###\ ###\ ##0.0</c:formatCode>
                <c:ptCount val="27"/>
                <c:pt idx="0">
                  <c:v>86.920699999999997</c:v>
                </c:pt>
                <c:pt idx="1">
                  <c:v>96.486999999999995</c:v>
                </c:pt>
                <c:pt idx="2">
                  <c:v>87.815700000000007</c:v>
                </c:pt>
                <c:pt idx="3">
                  <c:v>92.082300000000004</c:v>
                </c:pt>
                <c:pt idx="4">
                  <c:v>94.223100000000002</c:v>
                </c:pt>
                <c:pt idx="5">
                  <c:v>81.048000000000002</c:v>
                </c:pt>
                <c:pt idx="6">
                  <c:v>92.016400000000004</c:v>
                </c:pt>
                <c:pt idx="7">
                  <c:v>89.194500000000005</c:v>
                </c:pt>
                <c:pt idx="8">
                  <c:v>92.514499999999998</c:v>
                </c:pt>
                <c:pt idx="9">
                  <c:v>96.821700000000007</c:v>
                </c:pt>
                <c:pt idx="10">
                  <c:v>88.434399999999997</c:v>
                </c:pt>
                <c:pt idx="11">
                  <c:v>89.020399999999995</c:v>
                </c:pt>
                <c:pt idx="12">
                  <c:v>96.558099999999996</c:v>
                </c:pt>
                <c:pt idx="13">
                  <c:v>67.459800000000001</c:v>
                </c:pt>
                <c:pt idx="14">
                  <c:v>74.360399999999998</c:v>
                </c:pt>
                <c:pt idx="15">
                  <c:v>86.288700000000006</c:v>
                </c:pt>
                <c:pt idx="16">
                  <c:v>94.714600000000004</c:v>
                </c:pt>
                <c:pt idx="17">
                  <c:v>87.812299999999993</c:v>
                </c:pt>
                <c:pt idx="18">
                  <c:v>88.863600000000005</c:v>
                </c:pt>
                <c:pt idx="19">
                  <c:v>91.587599999999995</c:v>
                </c:pt>
                <c:pt idx="20">
                  <c:v>89.958299999999994</c:v>
                </c:pt>
                <c:pt idx="21">
                  <c:v>83.903700000000001</c:v>
                </c:pt>
                <c:pt idx="22">
                  <c:v>75.928100000000001</c:v>
                </c:pt>
                <c:pt idx="23">
                  <c:v>92.710800000000006</c:v>
                </c:pt>
                <c:pt idx="24">
                  <c:v>98.901899999999998</c:v>
                </c:pt>
                <c:pt idx="25">
                  <c:v>91.638999999999996</c:v>
                </c:pt>
                <c:pt idx="26">
                  <c:v>88.098500000000001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B9-4C2D-A099-EDB79F22F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651456"/>
        <c:axId val="45652992"/>
      </c:barChart>
      <c:catAx>
        <c:axId val="45651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5652992"/>
        <c:crosses val="autoZero"/>
        <c:auto val="1"/>
        <c:lblAlgn val="ctr"/>
        <c:lblOffset val="100"/>
        <c:noMultiLvlLbl val="0"/>
      </c:catAx>
      <c:valAx>
        <c:axId val="45652992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##\ ###\ ###\ ###\ ###\ 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45651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2-25T09:50:23.7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BCFDC-6430-45DD-B56F-917ADC8A0138}" type="datetimeFigureOut">
              <a:rPr lang="ru-RU" smtClean="0"/>
              <a:t>20.06.2025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2A213B-E254-497F-885E-21602A57F97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828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019E6-988A-5FF4-589B-3149CD083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5776602-DBD8-82A4-35CB-C6C4D2788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FE576AF-3A07-49AB-4717-690EF6396A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17A999D-CE97-02D4-1D3B-05B492924A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04401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109F3-D632-4E1B-9F9F-F00F39017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3BDFF238-CC21-8E49-3695-5D29C9BF4D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DAEE5E3-BAB8-F35F-39EC-C4317FB1FA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22E447-BB8A-4737-61B3-8C4DB0A2D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241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77F1C-DDCE-285F-8D16-CF2A43AD5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0825ED7-5C85-BD62-BF0F-DC474C2998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49C6FDA-5313-AFC8-6925-3CC02743BA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2F074B0-75C7-253E-42B4-B82A884F39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9042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4956A-9C79-ECAC-F70E-BBDFE1EEF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EF6AD47-4BB5-592D-D94D-150384AEF0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F307264-AF33-D26D-6563-74F9226299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5BDFEB9-5B1B-EFF8-D491-546EEEA9BF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5231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DE2E3C-F406-90FB-8603-450C3847E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0CBE15E-4447-3D3C-7B62-A7F4E38EFF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0D87967-6095-0C9B-9D15-E7842BD692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9F9B30-C860-2F90-FAC5-4D752651DC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68287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A4F5D-D175-953E-D2C6-B6F8D448F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930A7E22-B381-BB72-50A2-95643CCE2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8327A42-F4E7-726F-C7C7-16E49FED8F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46D4761-9329-11FD-1C05-76F32BE8E4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18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DBA5B2-94EA-E204-698F-BA0C55E49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6E5610F-37A7-0354-1130-B4A1A0EACC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210E08A-7357-ACCA-B179-83E4E460F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18A708F-E7B7-7CBB-6325-C5F284A416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9935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26D4D-4668-848B-90DD-C966930C3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E5057E9-9272-61CF-D60E-C892DD0D0E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291BAED3-938D-A015-578C-2C6E19E0B3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35D34BA-7EE7-2B81-5AB6-F529E1AD06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400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AF38F-6E82-C4C0-BF0C-9FDBE38E9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AE3E5823-BE3A-EFF8-9579-39FFB60930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95D3CB0-778C-A6BC-3244-716C53605D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339BE1E-A37F-3B86-3D4A-B2DB2BF9B1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415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2A213B-E254-497F-885E-21602A57F97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92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9">
            <a:extLst>
              <a:ext uri="{FF2B5EF4-FFF2-40B4-BE49-F238E27FC236}">
                <a16:creationId xmlns:a16="http://schemas.microsoft.com/office/drawing/2014/main" id="{ACD4A90A-0ABE-7243-8908-72C5650992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2865" y="124808"/>
            <a:ext cx="1481428" cy="688935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:a16="http://schemas.microsoft.com/office/drawing/2014/main" id="{1A77197B-380D-644E-9B90-7284D14AEC8D}"/>
              </a:ext>
            </a:extLst>
          </p:cNvPr>
          <p:cNvSpPr/>
          <p:nvPr userDrawn="1"/>
        </p:nvSpPr>
        <p:spPr>
          <a:xfrm>
            <a:off x="-3037" y="289302"/>
            <a:ext cx="841251" cy="320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3E39C7-B630-C841-B628-08298DD98766}"/>
              </a:ext>
            </a:extLst>
          </p:cNvPr>
          <p:cNvSpPr txBox="1"/>
          <p:nvPr userDrawn="1"/>
        </p:nvSpPr>
        <p:spPr>
          <a:xfrm>
            <a:off x="521532" y="6424287"/>
            <a:ext cx="579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>
                <a:solidFill>
                  <a:srgbClr val="FFFFFF">
                    <a:lumMod val="50000"/>
                  </a:srgbClr>
                </a:solidFill>
              </a:rPr>
              <a:t>202</a:t>
            </a:r>
            <a:r>
              <a:rPr lang="ru-RU" sz="1400" dirty="0">
                <a:solidFill>
                  <a:srgbClr val="FFFFFF">
                    <a:lumMod val="50000"/>
                  </a:srgbClr>
                </a:solidFill>
              </a:rPr>
              <a:t>5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BDB2FD8-6949-594D-AF72-5CE0FDE67F6D}"/>
              </a:ext>
            </a:extLst>
          </p:cNvPr>
          <p:cNvCxnSpPr/>
          <p:nvPr userDrawn="1"/>
        </p:nvCxnSpPr>
        <p:spPr>
          <a:xfrm>
            <a:off x="1183931" y="6588413"/>
            <a:ext cx="21668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B7F7827-21D6-5054-F4C6-CF3F1E1A33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96586" y="0"/>
            <a:ext cx="995414" cy="6858000"/>
          </a:xfrm>
          <a:prstGeom prst="rect">
            <a:avLst/>
          </a:prstGeom>
        </p:spPr>
      </p:pic>
      <p:sp>
        <p:nvSpPr>
          <p:cNvPr id="40" name="Slide Number Placeholder 5">
            <a:extLst>
              <a:ext uri="{FF2B5EF4-FFF2-40B4-BE49-F238E27FC236}">
                <a16:creationId xmlns:a16="http://schemas.microsoft.com/office/drawing/2014/main" id="{CD2E3BB0-99F5-1045-9ADB-5FF98D234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1956" y="267070"/>
            <a:ext cx="88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164774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154" userDrawn="1">
          <p15:clr>
            <a:srgbClr val="FBAE40"/>
          </p15:clr>
        </p15:guide>
        <p15:guide id="3" pos="4082" userDrawn="1">
          <p15:clr>
            <a:srgbClr val="FBAE40"/>
          </p15:clr>
        </p15:guide>
        <p15:guide id="4" orient="horz" pos="38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64B41069-4AAD-8340-8EFB-180ACA586F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2865" y="124808"/>
            <a:ext cx="1481428" cy="688935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:a16="http://schemas.microsoft.com/office/drawing/2014/main" id="{F7727723-4074-B843-AE36-885B2303F4FE}"/>
              </a:ext>
            </a:extLst>
          </p:cNvPr>
          <p:cNvSpPr/>
          <p:nvPr userDrawn="1"/>
        </p:nvSpPr>
        <p:spPr>
          <a:xfrm>
            <a:off x="-3037" y="289302"/>
            <a:ext cx="841251" cy="320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E95950-E595-F342-9D21-3C47BD20DFED}"/>
              </a:ext>
            </a:extLst>
          </p:cNvPr>
          <p:cNvSpPr txBox="1"/>
          <p:nvPr userDrawn="1"/>
        </p:nvSpPr>
        <p:spPr>
          <a:xfrm>
            <a:off x="521532" y="6424287"/>
            <a:ext cx="579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>
                <a:solidFill>
                  <a:srgbClr val="FFFFFF">
                    <a:lumMod val="50000"/>
                  </a:srgbClr>
                </a:solidFill>
              </a:rPr>
              <a:t>202</a:t>
            </a:r>
            <a:r>
              <a:rPr lang="ru-RU" sz="1400" dirty="0">
                <a:solidFill>
                  <a:srgbClr val="FFFFFF">
                    <a:lumMod val="50000"/>
                  </a:srgbClr>
                </a:solidFill>
              </a:rPr>
              <a:t>5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78ECB9-5CD4-CC42-91B8-0D89C488BB7E}"/>
              </a:ext>
            </a:extLst>
          </p:cNvPr>
          <p:cNvCxnSpPr/>
          <p:nvPr userDrawn="1"/>
        </p:nvCxnSpPr>
        <p:spPr>
          <a:xfrm>
            <a:off x="1183931" y="6588413"/>
            <a:ext cx="21668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lide Number Placeholder 5">
            <a:extLst>
              <a:ext uri="{FF2B5EF4-FFF2-40B4-BE49-F238E27FC236}">
                <a16:creationId xmlns:a16="http://schemas.microsoft.com/office/drawing/2014/main" id="{CD2E3BB0-99F5-1045-9ADB-5FF98D234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1956" y="267070"/>
            <a:ext cx="88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445272"/>
      </p:ext>
    </p:extLst>
  </p:cSld>
  <p:clrMapOvr>
    <a:masterClrMapping/>
  </p:clrMapOvr>
  <p:transition spd="slow">
    <p:wipe/>
  </p:transition>
  <p:extLst>
    <p:ext uri="{DCECCB84-F9BA-43D5-87BE-67443E8EF086}">
      <p15:sldGuideLst xmlns:p15="http://schemas.microsoft.com/office/powerpoint/2012/main">
        <p15:guide id="1" orient="horz" pos="2154">
          <p15:clr>
            <a:srgbClr val="FBAE40"/>
          </p15:clr>
        </p15:guide>
        <p15:guide id="3" pos="4082">
          <p15:clr>
            <a:srgbClr val="FBAE40"/>
          </p15:clr>
        </p15:guide>
        <p15:guide id="4" orient="horz" pos="38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B72F114E-335E-2040-801E-3C7EC39A3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2865" y="124808"/>
            <a:ext cx="1481428" cy="688935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:a16="http://schemas.microsoft.com/office/drawing/2014/main" id="{F3B94890-3C49-7044-A8F0-B3DB12C28D12}"/>
              </a:ext>
            </a:extLst>
          </p:cNvPr>
          <p:cNvSpPr/>
          <p:nvPr userDrawn="1"/>
        </p:nvSpPr>
        <p:spPr>
          <a:xfrm>
            <a:off x="-3037" y="289302"/>
            <a:ext cx="841251" cy="320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AA9BBD-B777-C149-9777-05247593E1E0}"/>
              </a:ext>
            </a:extLst>
          </p:cNvPr>
          <p:cNvSpPr txBox="1"/>
          <p:nvPr userDrawn="1"/>
        </p:nvSpPr>
        <p:spPr>
          <a:xfrm>
            <a:off x="521532" y="6424287"/>
            <a:ext cx="579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>
                <a:solidFill>
                  <a:srgbClr val="FFFFFF">
                    <a:lumMod val="50000"/>
                  </a:srgbClr>
                </a:solidFill>
              </a:rPr>
              <a:t>202</a:t>
            </a:r>
            <a:r>
              <a:rPr lang="ru-RU" sz="1400" dirty="0">
                <a:solidFill>
                  <a:srgbClr val="FFFFFF">
                    <a:lumMod val="50000"/>
                  </a:srgbClr>
                </a:solidFill>
              </a:rPr>
              <a:t>5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C569F4-D248-7041-9278-341700D6083F}"/>
              </a:ext>
            </a:extLst>
          </p:cNvPr>
          <p:cNvCxnSpPr/>
          <p:nvPr userDrawn="1"/>
        </p:nvCxnSpPr>
        <p:spPr>
          <a:xfrm>
            <a:off x="1183931" y="6588413"/>
            <a:ext cx="21668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8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8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 b="1"/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AFABD-BCBD-544A-9118-89D15D7C2332}" type="datetime1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20.06.2025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31956" y="267070"/>
            <a:ext cx="881982" cy="365125"/>
          </a:xfrm>
          <a:prstGeom prst="rect">
            <a:avLst/>
          </a:prstGeom>
        </p:spPr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324668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A031F8E3-48A7-4044-944A-7FEEE130F6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2865" y="124808"/>
            <a:ext cx="1481428" cy="688935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CC740624-9786-3F40-BE2D-E443C76C8EC7}"/>
              </a:ext>
            </a:extLst>
          </p:cNvPr>
          <p:cNvSpPr/>
          <p:nvPr userDrawn="1"/>
        </p:nvSpPr>
        <p:spPr>
          <a:xfrm>
            <a:off x="-3037" y="289302"/>
            <a:ext cx="841251" cy="320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EFE944-F30B-544E-B5A4-8FA81A6D7A96}"/>
              </a:ext>
            </a:extLst>
          </p:cNvPr>
          <p:cNvSpPr txBox="1"/>
          <p:nvPr userDrawn="1"/>
        </p:nvSpPr>
        <p:spPr>
          <a:xfrm>
            <a:off x="521532" y="6424287"/>
            <a:ext cx="579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>
                <a:solidFill>
                  <a:srgbClr val="FFFFFF">
                    <a:lumMod val="50000"/>
                  </a:srgbClr>
                </a:solidFill>
              </a:rPr>
              <a:t>202</a:t>
            </a:r>
            <a:r>
              <a:rPr lang="ru-RU" sz="1400" dirty="0">
                <a:solidFill>
                  <a:srgbClr val="FFFFFF">
                    <a:lumMod val="50000"/>
                  </a:srgbClr>
                </a:solidFill>
              </a:rPr>
              <a:t>5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5D4700-313E-CB48-82C9-205F0B4F41DB}"/>
              </a:ext>
            </a:extLst>
          </p:cNvPr>
          <p:cNvCxnSpPr/>
          <p:nvPr userDrawn="1"/>
        </p:nvCxnSpPr>
        <p:spPr>
          <a:xfrm>
            <a:off x="1183931" y="6588413"/>
            <a:ext cx="21668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46648" y="921543"/>
            <a:ext cx="8136913" cy="536504"/>
          </a:xfrm>
        </p:spPr>
        <p:txBody>
          <a:bodyPr anchor="t" anchorCtr="0">
            <a:noAutofit/>
          </a:bodyPr>
          <a:lstStyle>
            <a:lvl1pPr algn="l">
              <a:defRPr sz="32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85988" y="2758934"/>
            <a:ext cx="6299869" cy="249886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5067-034C-ED4C-9B2B-00BE7ADE8DA8}" type="datetime1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20.06.2025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31956" y="267070"/>
            <a:ext cx="881982" cy="365125"/>
          </a:xfrm>
          <a:prstGeom prst="rect">
            <a:avLst/>
          </a:prstGeom>
        </p:spPr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7AD485B-A56F-E148-9785-EA3C38C11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6754" y="1629148"/>
            <a:ext cx="2743200" cy="4315149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6147562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1174A10-18C0-D846-8F03-C9CC6AC735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04881" y="2274830"/>
            <a:ext cx="6463714" cy="249886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bg1"/>
                </a:solidFill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6C5C-8715-4349-9C7D-F129E2D2F817}" type="datetime1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20.06.2025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6" name="Прямоугольник 4">
            <a:extLst>
              <a:ext uri="{FF2B5EF4-FFF2-40B4-BE49-F238E27FC236}">
                <a16:creationId xmlns:a16="http://schemas.microsoft.com/office/drawing/2014/main" id="{6863F21F-0FD5-0D4F-9EDF-1CEFC7A813EE}"/>
              </a:ext>
            </a:extLst>
          </p:cNvPr>
          <p:cNvSpPr/>
          <p:nvPr userDrawn="1"/>
        </p:nvSpPr>
        <p:spPr>
          <a:xfrm>
            <a:off x="-3037" y="289302"/>
            <a:ext cx="841251" cy="3206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31956" y="267070"/>
            <a:ext cx="88198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E003E"/>
                </a:solidFill>
              </a:defRPr>
            </a:lvl1pPr>
          </a:lstStyle>
          <a:p>
            <a:fld id="{73D4391C-B8C0-B24A-A837-31626741744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0584FD3-82FB-1645-920D-FB8B68AFF8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28"/>
          <a:stretch/>
        </p:blipFill>
        <p:spPr>
          <a:xfrm>
            <a:off x="10050983" y="12"/>
            <a:ext cx="1835073" cy="97864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56C3D01-CF25-E947-ABB7-B55A2D418229}"/>
              </a:ext>
            </a:extLst>
          </p:cNvPr>
          <p:cNvSpPr txBox="1"/>
          <p:nvPr userDrawn="1"/>
        </p:nvSpPr>
        <p:spPr>
          <a:xfrm>
            <a:off x="521532" y="6424287"/>
            <a:ext cx="579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>
                <a:solidFill>
                  <a:srgbClr val="FFFFFF"/>
                </a:solidFill>
              </a:rPr>
              <a:t>2024</a:t>
            </a:r>
            <a:endParaRPr lang="ru-RU" sz="1400" dirty="0">
              <a:solidFill>
                <a:srgbClr val="FFFFFF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9CAB093-8887-BF49-8EA5-92B2D72B9517}"/>
              </a:ext>
            </a:extLst>
          </p:cNvPr>
          <p:cNvCxnSpPr/>
          <p:nvPr userDrawn="1"/>
        </p:nvCxnSpPr>
        <p:spPr>
          <a:xfrm>
            <a:off x="1183931" y="6588413"/>
            <a:ext cx="216687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3222527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E42B6E17-3CA0-A44E-A15A-7A8C6D151F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2865" y="124808"/>
            <a:ext cx="1481428" cy="688935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CAE1ECE3-AE58-EF4B-9404-CEF7D3739127}"/>
              </a:ext>
            </a:extLst>
          </p:cNvPr>
          <p:cNvSpPr/>
          <p:nvPr userDrawn="1"/>
        </p:nvSpPr>
        <p:spPr>
          <a:xfrm>
            <a:off x="-3037" y="289302"/>
            <a:ext cx="841251" cy="320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C5649B-D563-7A42-ADA0-AC0ECE1EBBD4}"/>
              </a:ext>
            </a:extLst>
          </p:cNvPr>
          <p:cNvSpPr txBox="1"/>
          <p:nvPr userDrawn="1"/>
        </p:nvSpPr>
        <p:spPr>
          <a:xfrm>
            <a:off x="521532" y="6424287"/>
            <a:ext cx="579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>
                <a:solidFill>
                  <a:srgbClr val="FFFFFF">
                    <a:lumMod val="50000"/>
                  </a:srgbClr>
                </a:solidFill>
              </a:rPr>
              <a:t>2024</a:t>
            </a:r>
            <a:endParaRPr lang="ru-RU" sz="1400" dirty="0">
              <a:solidFill>
                <a:srgbClr val="FFFFFF">
                  <a:lumMod val="50000"/>
                </a:srgb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4F3F24-E8BA-7348-890A-4EB2A401046B}"/>
              </a:ext>
            </a:extLst>
          </p:cNvPr>
          <p:cNvCxnSpPr/>
          <p:nvPr userDrawn="1"/>
        </p:nvCxnSpPr>
        <p:spPr>
          <a:xfrm>
            <a:off x="1183931" y="6588413"/>
            <a:ext cx="21668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6657" y="902297"/>
            <a:ext cx="9008929" cy="716182"/>
          </a:xfrm>
        </p:spPr>
        <p:txBody>
          <a:bodyPr anchor="t" anchorCtr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B2D4-E0FF-0948-BCEC-0F713D78CA44}" type="datetime1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20.06.2025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335B661-A620-6B4A-8A9C-FCEE63525CAE}"/>
              </a:ext>
            </a:extLst>
          </p:cNvPr>
          <p:cNvSpPr txBox="1">
            <a:spLocks/>
          </p:cNvSpPr>
          <p:nvPr userDrawn="1"/>
        </p:nvSpPr>
        <p:spPr>
          <a:xfrm>
            <a:off x="-31956" y="267070"/>
            <a:ext cx="8819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36757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00F513B3-241A-5644-9CD0-08969C8509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2865" y="124808"/>
            <a:ext cx="1481428" cy="688935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9DB0A6DB-F31A-A343-BF05-360492CB83BF}"/>
              </a:ext>
            </a:extLst>
          </p:cNvPr>
          <p:cNvSpPr/>
          <p:nvPr userDrawn="1"/>
        </p:nvSpPr>
        <p:spPr>
          <a:xfrm>
            <a:off x="-3037" y="289302"/>
            <a:ext cx="841251" cy="320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384103-0CD4-E641-A9AE-B808169DCE7C}"/>
              </a:ext>
            </a:extLst>
          </p:cNvPr>
          <p:cNvSpPr txBox="1"/>
          <p:nvPr userDrawn="1"/>
        </p:nvSpPr>
        <p:spPr>
          <a:xfrm>
            <a:off x="521532" y="6424287"/>
            <a:ext cx="579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>
                <a:solidFill>
                  <a:srgbClr val="FFFFFF">
                    <a:lumMod val="50000"/>
                  </a:srgbClr>
                </a:solidFill>
              </a:rPr>
              <a:t>2024</a:t>
            </a:r>
            <a:endParaRPr lang="ru-RU" sz="1400" dirty="0">
              <a:solidFill>
                <a:srgbClr val="FFFFFF">
                  <a:lumMod val="50000"/>
                </a:srgbClr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19AD7C-9E4C-BC47-9C84-6A2E4F3FD078}"/>
              </a:ext>
            </a:extLst>
          </p:cNvPr>
          <p:cNvCxnSpPr/>
          <p:nvPr userDrawn="1"/>
        </p:nvCxnSpPr>
        <p:spPr>
          <a:xfrm>
            <a:off x="1183931" y="6588413"/>
            <a:ext cx="21668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6649" y="902297"/>
            <a:ext cx="9056925" cy="742483"/>
          </a:xfrm>
        </p:spPr>
        <p:txBody>
          <a:bodyPr anchor="t" anchorCtr="0"/>
          <a:lstStyle>
            <a:lvl1pPr>
              <a:defRPr sz="3192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3640" y="1679071"/>
            <a:ext cx="7268571" cy="426522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6754" y="1629148"/>
            <a:ext cx="2743200" cy="4315149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3EC4-AEDB-A546-B9B7-585538AAD3C7}" type="datetime1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20.06.2025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94892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82FB6434-E9A9-A141-89AC-B38A0E2073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2865" y="124808"/>
            <a:ext cx="1481428" cy="688935"/>
          </a:xfrm>
          <a:prstGeom prst="rect">
            <a:avLst/>
          </a:prstGeom>
        </p:spPr>
      </p:pic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D954ACBC-1461-8F49-8A62-25BE7C807B19}"/>
              </a:ext>
            </a:extLst>
          </p:cNvPr>
          <p:cNvSpPr/>
          <p:nvPr userDrawn="1"/>
        </p:nvSpPr>
        <p:spPr>
          <a:xfrm>
            <a:off x="-3037" y="289302"/>
            <a:ext cx="841251" cy="320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05D89A-CBD9-1747-8A24-211A119C1CB5}"/>
              </a:ext>
            </a:extLst>
          </p:cNvPr>
          <p:cNvSpPr txBox="1"/>
          <p:nvPr userDrawn="1"/>
        </p:nvSpPr>
        <p:spPr>
          <a:xfrm>
            <a:off x="521532" y="6424287"/>
            <a:ext cx="579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>
                <a:solidFill>
                  <a:srgbClr val="FFFFFF">
                    <a:lumMod val="50000"/>
                  </a:srgbClr>
                </a:solidFill>
              </a:rPr>
              <a:t>2024</a:t>
            </a:r>
            <a:endParaRPr lang="ru-RU" sz="1400" dirty="0">
              <a:solidFill>
                <a:srgbClr val="FFFFFF">
                  <a:lumMod val="50000"/>
                </a:srgbClr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187A918-407B-4D42-98BB-5B3D0F5839E2}"/>
              </a:ext>
            </a:extLst>
          </p:cNvPr>
          <p:cNvCxnSpPr/>
          <p:nvPr userDrawn="1"/>
        </p:nvCxnSpPr>
        <p:spPr>
          <a:xfrm>
            <a:off x="1183931" y="6588413"/>
            <a:ext cx="21668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46649" y="866205"/>
            <a:ext cx="9056925" cy="742483"/>
          </a:xfrm>
        </p:spPr>
        <p:txBody>
          <a:bodyPr anchor="t" anchorCtr="0"/>
          <a:lstStyle>
            <a:lvl1pPr>
              <a:defRPr sz="3192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3640" y="1679071"/>
            <a:ext cx="3422650" cy="426522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6754" y="1629148"/>
            <a:ext cx="2743200" cy="4315149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6139-3C51-544D-A275-589F7A7E6369}" type="datetime1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20.06.2025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B47FAB26-A65D-A241-B811-CFF044D18B1A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7886586" y="1679071"/>
            <a:ext cx="3422650" cy="426522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848041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7329FE-F5D1-374D-B109-65B84655D2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2865" y="124808"/>
            <a:ext cx="1481428" cy="688935"/>
          </a:xfrm>
          <a:prstGeom prst="rect">
            <a:avLst/>
          </a:prstGeom>
        </p:spPr>
      </p:pic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id="{263CFD3C-F777-DA4D-BC37-116E29B7A220}"/>
              </a:ext>
            </a:extLst>
          </p:cNvPr>
          <p:cNvSpPr/>
          <p:nvPr userDrawn="1"/>
        </p:nvSpPr>
        <p:spPr>
          <a:xfrm>
            <a:off x="-3037" y="289302"/>
            <a:ext cx="841251" cy="320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772282-7CE5-9B49-B848-BF7E6632BBB4}"/>
              </a:ext>
            </a:extLst>
          </p:cNvPr>
          <p:cNvSpPr txBox="1"/>
          <p:nvPr userDrawn="1"/>
        </p:nvSpPr>
        <p:spPr>
          <a:xfrm>
            <a:off x="521532" y="6424287"/>
            <a:ext cx="579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>
                <a:solidFill>
                  <a:srgbClr val="FFFFFF">
                    <a:lumMod val="50000"/>
                  </a:srgbClr>
                </a:solidFill>
              </a:rPr>
              <a:t>2024</a:t>
            </a:r>
            <a:endParaRPr lang="ru-RU" sz="1400" dirty="0">
              <a:solidFill>
                <a:srgbClr val="FFFFFF">
                  <a:lumMod val="50000"/>
                </a:srgbClr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F7AA82A-8CAD-7945-8DF4-19C7F478AB03}"/>
              </a:ext>
            </a:extLst>
          </p:cNvPr>
          <p:cNvCxnSpPr/>
          <p:nvPr userDrawn="1"/>
        </p:nvCxnSpPr>
        <p:spPr>
          <a:xfrm>
            <a:off x="1183931" y="6588413"/>
            <a:ext cx="21668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94" y="902297"/>
            <a:ext cx="9056925" cy="742483"/>
          </a:xfrm>
        </p:spPr>
        <p:txBody>
          <a:bodyPr anchor="t" anchorCtr="0"/>
          <a:lstStyle>
            <a:lvl1pPr>
              <a:defRPr sz="3192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3640" y="1679071"/>
            <a:ext cx="2183459" cy="426522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6754" y="1629148"/>
            <a:ext cx="2743200" cy="4315149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F2F27-2E9A-5E43-AA18-A5B944132F59}" type="datetime1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20.06.2025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B47FAB26-A65D-A241-B811-CFF044D18B1A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6602983" y="1679071"/>
            <a:ext cx="2183459" cy="426522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79F780C-3DBF-7240-9736-987FCF93B284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9126209" y="1679071"/>
            <a:ext cx="2183459" cy="426522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41538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312AC08A-0C3F-974B-BD93-826A868864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2865" y="124808"/>
            <a:ext cx="1481428" cy="688935"/>
          </a:xfrm>
          <a:prstGeom prst="rect">
            <a:avLst/>
          </a:prstGeom>
        </p:spPr>
      </p:pic>
      <p:sp>
        <p:nvSpPr>
          <p:cNvPr id="18" name="Прямоугольник 4">
            <a:extLst>
              <a:ext uri="{FF2B5EF4-FFF2-40B4-BE49-F238E27FC236}">
                <a16:creationId xmlns:a16="http://schemas.microsoft.com/office/drawing/2014/main" id="{D5800CC3-8BB1-6E4A-B449-86804D5C4D71}"/>
              </a:ext>
            </a:extLst>
          </p:cNvPr>
          <p:cNvSpPr/>
          <p:nvPr userDrawn="1"/>
        </p:nvSpPr>
        <p:spPr>
          <a:xfrm>
            <a:off x="-3037" y="289302"/>
            <a:ext cx="841251" cy="320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1EB201-11AF-9542-A909-0880047F2AF6}"/>
              </a:ext>
            </a:extLst>
          </p:cNvPr>
          <p:cNvSpPr txBox="1"/>
          <p:nvPr userDrawn="1"/>
        </p:nvSpPr>
        <p:spPr>
          <a:xfrm>
            <a:off x="521532" y="6424287"/>
            <a:ext cx="579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>
                <a:solidFill>
                  <a:srgbClr val="FFFFFF">
                    <a:lumMod val="50000"/>
                  </a:srgbClr>
                </a:solidFill>
              </a:rPr>
              <a:t>2024</a:t>
            </a:r>
            <a:endParaRPr lang="ru-RU" sz="1400" dirty="0">
              <a:solidFill>
                <a:srgbClr val="FFFFFF">
                  <a:lumMod val="50000"/>
                </a:srgbClr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0814AB4-58FB-AE44-9B65-2430CAFB56B2}"/>
              </a:ext>
            </a:extLst>
          </p:cNvPr>
          <p:cNvCxnSpPr/>
          <p:nvPr userDrawn="1"/>
        </p:nvCxnSpPr>
        <p:spPr>
          <a:xfrm>
            <a:off x="1183931" y="6588413"/>
            <a:ext cx="21668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94" y="902297"/>
            <a:ext cx="9056925" cy="742483"/>
          </a:xfrm>
        </p:spPr>
        <p:txBody>
          <a:bodyPr anchor="t" anchorCtr="0"/>
          <a:lstStyle>
            <a:lvl1pPr>
              <a:defRPr sz="3192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3640" y="1679071"/>
            <a:ext cx="2183459" cy="1961673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6754" y="1629148"/>
            <a:ext cx="2743200" cy="4315149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DFAC3-F2F2-2C4F-A0E5-E45C3D91474E}" type="datetime1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20.06.2025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B47FAB26-A65D-A241-B811-CFF044D18B1A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6602983" y="1679071"/>
            <a:ext cx="2183459" cy="1961673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79F780C-3DBF-7240-9736-987FCF93B284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9126209" y="1679071"/>
            <a:ext cx="2183459" cy="1961673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33C0F341-B7E5-3845-B426-CA74C3BDAE4F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4083640" y="4141157"/>
            <a:ext cx="2183459" cy="1961673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1BDE5803-8086-B245-97C9-CAE368D49BE0}"/>
              </a:ext>
            </a:extLst>
          </p:cNvPr>
          <p:cNvSpPr>
            <a:spLocks noGrp="1" noChangeAspect="1"/>
          </p:cNvSpPr>
          <p:nvPr>
            <p:ph type="pic" idx="16"/>
          </p:nvPr>
        </p:nvSpPr>
        <p:spPr>
          <a:xfrm>
            <a:off x="6602983" y="4141157"/>
            <a:ext cx="2183459" cy="1961673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6047B218-8FD4-6348-A347-47AB398FF2D4}"/>
              </a:ext>
            </a:extLst>
          </p:cNvPr>
          <p:cNvSpPr>
            <a:spLocks noGrp="1" noChangeAspect="1"/>
          </p:cNvSpPr>
          <p:nvPr>
            <p:ph type="pic" idx="17"/>
          </p:nvPr>
        </p:nvSpPr>
        <p:spPr>
          <a:xfrm>
            <a:off x="9126209" y="4141157"/>
            <a:ext cx="2183459" cy="1961673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443910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80D31F51-3F1C-8045-99BC-14A4D28EDA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2865" y="124808"/>
            <a:ext cx="1481428" cy="688935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:a16="http://schemas.microsoft.com/office/drawing/2014/main" id="{6901C6BE-CE43-1C49-A547-8D7E87965F71}"/>
              </a:ext>
            </a:extLst>
          </p:cNvPr>
          <p:cNvSpPr/>
          <p:nvPr userDrawn="1"/>
        </p:nvSpPr>
        <p:spPr>
          <a:xfrm>
            <a:off x="-3037" y="289302"/>
            <a:ext cx="841251" cy="320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769650-3A35-3642-883C-A870CBC46FCC}"/>
              </a:ext>
            </a:extLst>
          </p:cNvPr>
          <p:cNvSpPr txBox="1"/>
          <p:nvPr userDrawn="1"/>
        </p:nvSpPr>
        <p:spPr>
          <a:xfrm>
            <a:off x="521532" y="6424287"/>
            <a:ext cx="579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>
                <a:solidFill>
                  <a:srgbClr val="FFFFFF">
                    <a:lumMod val="50000"/>
                  </a:srgbClr>
                </a:solidFill>
              </a:rPr>
              <a:t>2024</a:t>
            </a:r>
            <a:endParaRPr lang="ru-RU" sz="1400" dirty="0">
              <a:solidFill>
                <a:srgbClr val="FFFFFF">
                  <a:lumMod val="50000"/>
                </a:srgbClr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E4A2AA-05E3-7F4E-879C-E04CB11781C0}"/>
              </a:ext>
            </a:extLst>
          </p:cNvPr>
          <p:cNvCxnSpPr/>
          <p:nvPr userDrawn="1"/>
        </p:nvCxnSpPr>
        <p:spPr>
          <a:xfrm>
            <a:off x="1183931" y="6588413"/>
            <a:ext cx="21668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52"/>
            <a:ext cx="10515600" cy="2852737"/>
          </a:xfrm>
        </p:spPr>
        <p:txBody>
          <a:bodyPr anchor="b"/>
          <a:lstStyle>
            <a:lvl1pPr>
              <a:defRPr sz="598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77"/>
            <a:ext cx="10515600" cy="150018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D0A1-1F54-6D46-B9B0-6ADD85C235EC}" type="datetime1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20.06.2025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886071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9">
            <a:extLst>
              <a:ext uri="{FF2B5EF4-FFF2-40B4-BE49-F238E27FC236}">
                <a16:creationId xmlns:a16="http://schemas.microsoft.com/office/drawing/2014/main" id="{FFBF45D3-592B-3C42-AB8F-2FDFA93DD1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12865" y="124808"/>
            <a:ext cx="1481428" cy="688935"/>
          </a:xfrm>
          <a:prstGeom prst="rect">
            <a:avLst/>
          </a:prstGeom>
        </p:spPr>
      </p:pic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29BDF7A5-C047-1149-97E2-5FF2F7C15BEB}"/>
              </a:ext>
            </a:extLst>
          </p:cNvPr>
          <p:cNvSpPr/>
          <p:nvPr userDrawn="1"/>
        </p:nvSpPr>
        <p:spPr>
          <a:xfrm>
            <a:off x="-3037" y="289302"/>
            <a:ext cx="841251" cy="320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1ACB84-12E8-B04C-B361-EFA20FF74E23}"/>
              </a:ext>
            </a:extLst>
          </p:cNvPr>
          <p:cNvSpPr txBox="1"/>
          <p:nvPr userDrawn="1"/>
        </p:nvSpPr>
        <p:spPr>
          <a:xfrm>
            <a:off x="521532" y="6424287"/>
            <a:ext cx="5791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1400" dirty="0">
                <a:solidFill>
                  <a:srgbClr val="FFFFFF">
                    <a:lumMod val="50000"/>
                  </a:srgbClr>
                </a:solidFill>
              </a:rPr>
              <a:t>2024</a:t>
            </a:r>
            <a:endParaRPr lang="ru-RU" sz="1400" dirty="0">
              <a:solidFill>
                <a:srgbClr val="FFFFFF">
                  <a:lumMod val="50000"/>
                </a:srgbClr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2AF39C-AEEB-974B-9D14-519ED62E1CFE}"/>
              </a:ext>
            </a:extLst>
          </p:cNvPr>
          <p:cNvCxnSpPr/>
          <p:nvPr userDrawn="1"/>
        </p:nvCxnSpPr>
        <p:spPr>
          <a:xfrm>
            <a:off x="1183931" y="6588413"/>
            <a:ext cx="216687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9CDA-6D70-FA48-B8E7-6D7A153E7A07}" type="datetime1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20.06.2025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726829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62508" y="1620775"/>
            <a:ext cx="9805492" cy="2206561"/>
          </a:xfrm>
        </p:spPr>
        <p:txBody>
          <a:bodyPr anchor="b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2521" y="3981299"/>
            <a:ext cx="9805493" cy="821767"/>
          </a:xfrm>
        </p:spPr>
        <p:txBody>
          <a:bodyPr/>
          <a:lstStyle>
            <a:lvl1pPr marL="0" indent="0" algn="l">
              <a:buNone/>
              <a:defRPr sz="2394">
                <a:solidFill>
                  <a:schemeClr val="bg1"/>
                </a:solidFill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5A16B-6D6F-7E43-8715-9A6C2BF58A22}" type="datetime1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20.06.2025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Рисунок 21">
            <a:extLst>
              <a:ext uri="{FF2B5EF4-FFF2-40B4-BE49-F238E27FC236}">
                <a16:creationId xmlns:a16="http://schemas.microsoft.com/office/drawing/2014/main" id="{D5D3EC2F-7B9F-0D4F-B5B9-E23034A23E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0568" y="0"/>
            <a:ext cx="3941437" cy="6858000"/>
          </a:xfrm>
          <a:prstGeom prst="rect">
            <a:avLst/>
          </a:prstGeom>
        </p:spPr>
      </p:pic>
      <p:pic>
        <p:nvPicPr>
          <p:cNvPr id="8" name="Рисунок 13">
            <a:extLst>
              <a:ext uri="{FF2B5EF4-FFF2-40B4-BE49-F238E27FC236}">
                <a16:creationId xmlns:a16="http://schemas.microsoft.com/office/drawing/2014/main" id="{1BB3811F-5FB4-9A4D-A5EA-3D5E83D37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3146" y="330192"/>
            <a:ext cx="1752454" cy="8217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416C21D-C47C-8E49-8ABF-DE72CA198984}"/>
              </a:ext>
            </a:extLst>
          </p:cNvPr>
          <p:cNvSpPr txBox="1"/>
          <p:nvPr userDrawn="1"/>
        </p:nvSpPr>
        <p:spPr>
          <a:xfrm rot="16200000">
            <a:off x="11042666" y="942498"/>
            <a:ext cx="692377" cy="2895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defTabSz="457200"/>
            <a:r>
              <a:rPr lang="ru-RU" dirty="0">
                <a:solidFill>
                  <a:srgbClr val="FFFFFF"/>
                </a:solidFill>
              </a:rPr>
              <a:t>202</a:t>
            </a:r>
            <a:r>
              <a:rPr lang="en-US" dirty="0">
                <a:solidFill>
                  <a:srgbClr val="FFFFFF"/>
                </a:solidFill>
              </a:rPr>
              <a:t>5</a:t>
            </a:r>
            <a:endParaRPr lang="ru-RU" dirty="0">
              <a:solidFill>
                <a:srgbClr val="FFFFFF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FBA60E-9DD6-E54E-A6C9-CFA5BB21B4C1}"/>
              </a:ext>
            </a:extLst>
          </p:cNvPr>
          <p:cNvCxnSpPr/>
          <p:nvPr userDrawn="1"/>
        </p:nvCxnSpPr>
        <p:spPr>
          <a:xfrm>
            <a:off x="11409248" y="1408436"/>
            <a:ext cx="0" cy="230850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4C167B5-CF88-8F40-A4B5-CA8730DFE560}"/>
              </a:ext>
            </a:extLst>
          </p:cNvPr>
          <p:cNvSpPr txBox="1"/>
          <p:nvPr userDrawn="1"/>
        </p:nvSpPr>
        <p:spPr>
          <a:xfrm rot="16200000">
            <a:off x="10854658" y="5614278"/>
            <a:ext cx="1099903" cy="2895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457200"/>
            <a:r>
              <a:rPr lang="ru-RU" sz="1600" spc="100" dirty="0" err="1">
                <a:solidFill>
                  <a:srgbClr val="FFFFFF"/>
                </a:solidFill>
              </a:rPr>
              <a:t>РАНХиГС</a:t>
            </a:r>
            <a:endParaRPr lang="ru-RU" sz="1600" spc="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896254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Титульный слайд"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62508" y="1620777"/>
            <a:ext cx="9805492" cy="2206561"/>
          </a:xfrm>
        </p:spPr>
        <p:txBody>
          <a:bodyPr anchor="b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2521" y="3981301"/>
            <a:ext cx="9805493" cy="821767"/>
          </a:xfrm>
        </p:spPr>
        <p:txBody>
          <a:bodyPr/>
          <a:lstStyle>
            <a:lvl1pPr marL="0" indent="0" algn="l">
              <a:buNone/>
              <a:defRPr sz="2394">
                <a:solidFill>
                  <a:schemeClr val="bg1"/>
                </a:solidFill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5A16B-6D6F-7E43-8715-9A6C2BF58A22}" type="datetime1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20.06.2025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Рисунок 21">
            <a:extLst>
              <a:ext uri="{FF2B5EF4-FFF2-40B4-BE49-F238E27FC236}">
                <a16:creationId xmlns:a16="http://schemas.microsoft.com/office/drawing/2014/main" id="{D5D3EC2F-7B9F-0D4F-B5B9-E23034A23E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0568" y="0"/>
            <a:ext cx="3941437" cy="6858000"/>
          </a:xfrm>
          <a:prstGeom prst="rect">
            <a:avLst/>
          </a:prstGeom>
        </p:spPr>
      </p:pic>
      <p:pic>
        <p:nvPicPr>
          <p:cNvPr id="8" name="Рисунок 13">
            <a:extLst>
              <a:ext uri="{FF2B5EF4-FFF2-40B4-BE49-F238E27FC236}">
                <a16:creationId xmlns:a16="http://schemas.microsoft.com/office/drawing/2014/main" id="{1BB3811F-5FB4-9A4D-A5EA-3D5E83D37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3146" y="330192"/>
            <a:ext cx="1752454" cy="8217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416C21D-C47C-8E49-8ABF-DE72CA198984}"/>
              </a:ext>
            </a:extLst>
          </p:cNvPr>
          <p:cNvSpPr txBox="1"/>
          <p:nvPr userDrawn="1"/>
        </p:nvSpPr>
        <p:spPr>
          <a:xfrm rot="16200000">
            <a:off x="11042666" y="942498"/>
            <a:ext cx="692377" cy="2895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defTabSz="457200"/>
            <a:r>
              <a:rPr lang="ru-RU" dirty="0">
                <a:solidFill>
                  <a:srgbClr val="FFFFFF"/>
                </a:solidFill>
              </a:rPr>
              <a:t>202</a:t>
            </a:r>
            <a:r>
              <a:rPr lang="en-US" dirty="0">
                <a:solidFill>
                  <a:srgbClr val="FFFFFF"/>
                </a:solidFill>
              </a:rPr>
              <a:t>4</a:t>
            </a:r>
            <a:endParaRPr lang="ru-RU" dirty="0">
              <a:solidFill>
                <a:srgbClr val="FFFFFF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FBA60E-9DD6-E54E-A6C9-CFA5BB21B4C1}"/>
              </a:ext>
            </a:extLst>
          </p:cNvPr>
          <p:cNvCxnSpPr/>
          <p:nvPr userDrawn="1"/>
        </p:nvCxnSpPr>
        <p:spPr>
          <a:xfrm>
            <a:off x="11409248" y="1408436"/>
            <a:ext cx="0" cy="230850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4C167B5-CF88-8F40-A4B5-CA8730DFE560}"/>
              </a:ext>
            </a:extLst>
          </p:cNvPr>
          <p:cNvSpPr txBox="1"/>
          <p:nvPr userDrawn="1"/>
        </p:nvSpPr>
        <p:spPr>
          <a:xfrm rot="16200000">
            <a:off x="10854658" y="5614278"/>
            <a:ext cx="1099903" cy="2895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457200"/>
            <a:r>
              <a:rPr lang="ru-RU" sz="1600" spc="100" dirty="0" err="1">
                <a:solidFill>
                  <a:srgbClr val="FFFFFF"/>
                </a:solidFill>
              </a:rPr>
              <a:t>РАНХиГС</a:t>
            </a:r>
            <a:endParaRPr lang="ru-RU" sz="1600" spc="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872555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Титульный слайд"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62508" y="1620777"/>
            <a:ext cx="9805492" cy="2206561"/>
          </a:xfrm>
        </p:spPr>
        <p:txBody>
          <a:bodyPr anchor="b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2521" y="3981301"/>
            <a:ext cx="9805493" cy="821767"/>
          </a:xfrm>
        </p:spPr>
        <p:txBody>
          <a:bodyPr/>
          <a:lstStyle>
            <a:lvl1pPr marL="0" indent="0" algn="l">
              <a:buNone/>
              <a:defRPr sz="2394">
                <a:solidFill>
                  <a:schemeClr val="bg1"/>
                </a:solidFill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5A16B-6D6F-7E43-8715-9A6C2BF58A22}" type="datetime1">
              <a:rPr lang="ru-RU" smtClean="0">
                <a:solidFill>
                  <a:srgbClr val="000000">
                    <a:tint val="75000"/>
                  </a:srgbClr>
                </a:solidFill>
              </a:rPr>
              <a:pPr/>
              <a:t>20.06.2025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pic>
        <p:nvPicPr>
          <p:cNvPr id="7" name="Рисунок 21">
            <a:extLst>
              <a:ext uri="{FF2B5EF4-FFF2-40B4-BE49-F238E27FC236}">
                <a16:creationId xmlns:a16="http://schemas.microsoft.com/office/drawing/2014/main" id="{D5D3EC2F-7B9F-0D4F-B5B9-E23034A23E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50568" y="0"/>
            <a:ext cx="3941437" cy="6858000"/>
          </a:xfrm>
          <a:prstGeom prst="rect">
            <a:avLst/>
          </a:prstGeom>
        </p:spPr>
      </p:pic>
      <p:pic>
        <p:nvPicPr>
          <p:cNvPr id="8" name="Рисунок 13">
            <a:extLst>
              <a:ext uri="{FF2B5EF4-FFF2-40B4-BE49-F238E27FC236}">
                <a16:creationId xmlns:a16="http://schemas.microsoft.com/office/drawing/2014/main" id="{1BB3811F-5FB4-9A4D-A5EA-3D5E83D37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3146" y="330192"/>
            <a:ext cx="1752454" cy="8217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416C21D-C47C-8E49-8ABF-DE72CA198984}"/>
              </a:ext>
            </a:extLst>
          </p:cNvPr>
          <p:cNvSpPr txBox="1"/>
          <p:nvPr userDrawn="1"/>
        </p:nvSpPr>
        <p:spPr>
          <a:xfrm rot="16200000">
            <a:off x="11042666" y="942498"/>
            <a:ext cx="692377" cy="2895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 defTabSz="457200"/>
            <a:r>
              <a:rPr lang="ru-RU" dirty="0">
                <a:solidFill>
                  <a:srgbClr val="FFFFFF"/>
                </a:solidFill>
              </a:rPr>
              <a:t>202</a:t>
            </a:r>
            <a:r>
              <a:rPr lang="en-US" dirty="0">
                <a:solidFill>
                  <a:srgbClr val="FFFFFF"/>
                </a:solidFill>
              </a:rPr>
              <a:t>4</a:t>
            </a:r>
            <a:endParaRPr lang="ru-RU" dirty="0">
              <a:solidFill>
                <a:srgbClr val="FFFFFF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FBA60E-9DD6-E54E-A6C9-CFA5BB21B4C1}"/>
              </a:ext>
            </a:extLst>
          </p:cNvPr>
          <p:cNvCxnSpPr/>
          <p:nvPr userDrawn="1"/>
        </p:nvCxnSpPr>
        <p:spPr>
          <a:xfrm>
            <a:off x="11409248" y="1408436"/>
            <a:ext cx="0" cy="230850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4C167B5-CF88-8F40-A4B5-CA8730DFE560}"/>
              </a:ext>
            </a:extLst>
          </p:cNvPr>
          <p:cNvSpPr txBox="1"/>
          <p:nvPr userDrawn="1"/>
        </p:nvSpPr>
        <p:spPr>
          <a:xfrm rot="16200000">
            <a:off x="10854658" y="5614278"/>
            <a:ext cx="1099903" cy="2895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457200"/>
            <a:r>
              <a:rPr lang="ru-RU" sz="1600" spc="100" dirty="0" err="1">
                <a:solidFill>
                  <a:srgbClr val="FFFFFF"/>
                </a:solidFill>
              </a:rPr>
              <a:t>РАНХиГС</a:t>
            </a:r>
            <a:endParaRPr lang="ru-RU" sz="1600" spc="1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45831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13" y="902297"/>
            <a:ext cx="9008929" cy="71618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41398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7102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8357F375-12B8-4849-BF4D-9AACA101A6E6}" type="datetime1">
              <a:rPr lang="ru-RU" smtClean="0">
                <a:solidFill>
                  <a:srgbClr val="000000">
                    <a:tint val="75000"/>
                  </a:srgbClr>
                </a:solidFill>
              </a:rPr>
              <a:pPr defTabSz="457200"/>
              <a:t>20.06.2025</a:t>
            </a:fld>
            <a:endParaRPr lang="ru-RU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23316" y="710298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endParaRPr lang="ru-RU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5654" y="267070"/>
            <a:ext cx="6943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defTabSz="457200"/>
            <a:fld id="{73D4391C-B8C0-B24A-A837-316267417444}" type="slidenum">
              <a:rPr lang="ru-RU" smtClean="0">
                <a:solidFill>
                  <a:srgbClr val="FFFFFF"/>
                </a:solidFill>
              </a:rPr>
              <a:pPr defTabSz="457200"/>
              <a:t>‹#›</a:t>
            </a:fld>
            <a:endParaRPr lang="ru-RU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177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slow">
    <p:wipe/>
  </p:transition>
  <p:hf hdr="0" ft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2114" rtl="0" eaLnBrk="1" latinLnBrk="0" hangingPunct="1">
        <a:lnSpc>
          <a:spcPct val="100000"/>
        </a:lnSpc>
        <a:spcBef>
          <a:spcPts val="998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2114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2114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2114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1200" kern="1200">
          <a:solidFill>
            <a:srgbClr val="6D6D6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2114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1000" kern="1200">
          <a:solidFill>
            <a:srgbClr val="6D6D6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 userDrawn="1">
          <p15:clr>
            <a:srgbClr val="F26B43"/>
          </p15:clr>
        </p15:guide>
        <p15:guide id="2" pos="4082" userDrawn="1">
          <p15:clr>
            <a:srgbClr val="F26B43"/>
          </p15:clr>
        </p15:guide>
        <p15:guide id="3" orient="horz" pos="385" userDrawn="1">
          <p15:clr>
            <a:srgbClr val="F26B43"/>
          </p15:clr>
        </p15:guide>
        <p15:guide id="4" orient="horz" pos="3969" userDrawn="1">
          <p15:clr>
            <a:srgbClr val="F26B43"/>
          </p15:clr>
        </p15:guide>
        <p15:guide id="5" pos="567" userDrawn="1">
          <p15:clr>
            <a:srgbClr val="F26B43"/>
          </p15:clr>
        </p15:guide>
        <p15:guide id="6" pos="76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rosstat.gov.ru/compendium/document/13266" TargetMode="Externa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rosstat.gov.ru/compendium/document/13266" TargetMode="Externa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rosstat.gov.ru/compendium/document/13266" TargetMode="External"/><Relationship Id="rId4" Type="http://schemas.openxmlformats.org/officeDocument/2006/relationships/chart" Target="../charts/char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4E694-B4BE-4647-B02E-5553DD8C6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6045" y="1496950"/>
            <a:ext cx="10826151" cy="2646425"/>
          </a:xfrm>
        </p:spPr>
        <p:txBody>
          <a:bodyPr/>
          <a:lstStyle/>
          <a:p>
            <a:pPr algn="ctr"/>
            <a:br>
              <a:rPr lang="ru-RU" dirty="0"/>
            </a:br>
            <a:br>
              <a:rPr lang="ru-RU" dirty="0"/>
            </a:br>
            <a:r>
              <a:rPr lang="ru-RU" dirty="0"/>
              <a:t>Круглый стол</a:t>
            </a:r>
            <a:br>
              <a:rPr lang="en-US" dirty="0"/>
            </a:br>
            <a:br>
              <a:rPr lang="ru-RU" dirty="0"/>
            </a:br>
            <a:r>
              <a:rPr lang="en-US" dirty="0"/>
              <a:t>“</a:t>
            </a:r>
            <a:r>
              <a:rPr lang="ru-RU" b="0" dirty="0"/>
              <a:t>Высшее и среднее профессиональное образование: единство и борьба противоположностей</a:t>
            </a:r>
            <a:r>
              <a:rPr lang="en-US" b="0" dirty="0"/>
              <a:t>”</a:t>
            </a:r>
            <a:br>
              <a:rPr lang="ru-RU" dirty="0"/>
            </a:b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3B779-785B-C549-98BC-FD63CEA37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8189" y="4599706"/>
            <a:ext cx="10472468" cy="821767"/>
          </a:xfrm>
        </p:spPr>
        <p:txBody>
          <a:bodyPr/>
          <a:lstStyle/>
          <a:p>
            <a:r>
              <a:rPr lang="ru-RU" dirty="0"/>
              <a:t>Эксперты - Татьяна Клячко, Елена Ломтева, Лариса </a:t>
            </a:r>
            <a:r>
              <a:rPr lang="ru-RU" dirty="0" err="1"/>
              <a:t>Бедарева</a:t>
            </a:r>
            <a:endParaRPr lang="ru-RU" dirty="0"/>
          </a:p>
          <a:p>
            <a:r>
              <a:rPr lang="ru-RU" dirty="0"/>
              <a:t>Триггер - Валерий Григорьев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29D0BB-8804-7B41-9155-FB8E9E7E9C6A}"/>
              </a:ext>
            </a:extLst>
          </p:cNvPr>
          <p:cNvSpPr txBox="1"/>
          <p:nvPr/>
        </p:nvSpPr>
        <p:spPr>
          <a:xfrm>
            <a:off x="9123732" y="6227403"/>
            <a:ext cx="2019646" cy="33941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457200"/>
            <a:r>
              <a:rPr lang="en-US" sz="1400" dirty="0">
                <a:solidFill>
                  <a:srgbClr val="FFFFFF"/>
                </a:solidFill>
                <a:cs typeface="Arial" panose="020B0604020202020204" pitchFamily="34" charset="0"/>
              </a:rPr>
              <a:t>20</a:t>
            </a:r>
            <a:r>
              <a:rPr lang="ru-RU" sz="1400" dirty="0">
                <a:solidFill>
                  <a:srgbClr val="FFFFFF"/>
                </a:solidFill>
                <a:cs typeface="Arial" panose="020B0604020202020204" pitchFamily="34" charset="0"/>
              </a:rPr>
              <a:t>.06.2025</a:t>
            </a:r>
          </a:p>
        </p:txBody>
      </p:sp>
    </p:spTree>
    <p:extLst>
      <p:ext uri="{BB962C8B-B14F-4D97-AF65-F5344CB8AC3E}">
        <p14:creationId xmlns:p14="http://schemas.microsoft.com/office/powerpoint/2010/main" val="282641589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024B4-5290-270C-9162-7675FD590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DCDD61E3-3550-C89A-A770-50E0B9034BF2}"/>
              </a:ext>
            </a:extLst>
          </p:cNvPr>
          <p:cNvSpPr/>
          <p:nvPr/>
        </p:nvSpPr>
        <p:spPr>
          <a:xfrm>
            <a:off x="405141" y="6287888"/>
            <a:ext cx="3048760" cy="45990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3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3A382A-2AE8-9702-2B3F-DF1B6ABA65D9}"/>
              </a:ext>
            </a:extLst>
          </p:cNvPr>
          <p:cNvSpPr txBox="1"/>
          <p:nvPr/>
        </p:nvSpPr>
        <p:spPr>
          <a:xfrm>
            <a:off x="555992" y="336002"/>
            <a:ext cx="279244" cy="295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6E24CF7-5F35-4407-887A-903A43672838}" type="slidenum">
              <a:rPr lang="ru-RU" sz="1317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RU" sz="131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6A2ED26-45CB-6D3B-7F82-BCC9BFD81733}"/>
              </a:ext>
            </a:extLst>
          </p:cNvPr>
          <p:cNvSpPr/>
          <p:nvPr/>
        </p:nvSpPr>
        <p:spPr>
          <a:xfrm>
            <a:off x="6788544" y="2054836"/>
            <a:ext cx="1262590" cy="2605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693" b="1" kern="100" dirty="0">
                <a:solidFill>
                  <a:schemeClr val="bg1"/>
                </a:solidFill>
                <a:latin typeface="Arial"/>
                <a:cs typeface="Arial"/>
              </a:rPr>
              <a:t>За таблицы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9376E13-7A85-8313-146D-D6A3C12D15F3}"/>
              </a:ext>
            </a:extLst>
          </p:cNvPr>
          <p:cNvSpPr txBox="1">
            <a:spLocks/>
          </p:cNvSpPr>
          <p:nvPr/>
        </p:nvSpPr>
        <p:spPr>
          <a:xfrm>
            <a:off x="1074108" y="336002"/>
            <a:ext cx="9126252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kern="120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j-cs"/>
              </a:defRPr>
            </a:lvl1pPr>
          </a:lstStyle>
          <a:p>
            <a:pPr algn="ctr"/>
            <a:r>
              <a:rPr lang="ru-RU" b="1" dirty="0">
                <a:latin typeface="Tahoma"/>
                <a:ea typeface="Tahoma"/>
                <a:cs typeface="Tahoma"/>
              </a:rPr>
              <a:t>Удельный вес потребности организаций в работниках для замещения вакантных рабочих мест по ВЭД*, %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1B1DED53-7880-5EE3-AE10-85C29F3ED7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738473"/>
              </p:ext>
            </p:extLst>
          </p:nvPr>
        </p:nvGraphicFramePr>
        <p:xfrm>
          <a:off x="405141" y="1580660"/>
          <a:ext cx="5454842" cy="4102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27761B86-9DFF-2CC8-618F-5A121AD16F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178985"/>
              </p:ext>
            </p:extLst>
          </p:nvPr>
        </p:nvGraphicFramePr>
        <p:xfrm>
          <a:off x="6218533" y="1580659"/>
          <a:ext cx="5568325" cy="41022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1E29296-4A2F-A8A9-0057-CE0615FFFDDB}"/>
              </a:ext>
            </a:extLst>
          </p:cNvPr>
          <p:cNvSpPr txBox="1"/>
          <p:nvPr/>
        </p:nvSpPr>
        <p:spPr>
          <a:xfrm>
            <a:off x="237146" y="6033971"/>
            <a:ext cx="1195485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*</a:t>
            </a:r>
            <a:r>
              <a:rPr lang="ru-RU" sz="9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Федеральная служба государственной статистики (Росстат). «Сведения о численности и потребности организаций в работниках по профессиональным группам по состоянию на 31 октября 2024 г.» (статистический бюллетень). URL: </a:t>
            </a:r>
            <a:r>
              <a:rPr lang="ru-RU" sz="900" u="sng" kern="100" dirty="0">
                <a:solidFill>
                  <a:srgbClr val="46788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https://rosstat.gov.ru/compendium/document/13266</a:t>
            </a:r>
            <a:endParaRPr lang="ru-RU" sz="1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75778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56FC0-43D6-7523-FF97-64294742A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BD9CB9C-2DE5-4F23-9748-BE7510DF8D74}"/>
              </a:ext>
            </a:extLst>
          </p:cNvPr>
          <p:cNvSpPr/>
          <p:nvPr/>
        </p:nvSpPr>
        <p:spPr>
          <a:xfrm>
            <a:off x="405141" y="6287888"/>
            <a:ext cx="3048760" cy="45990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3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D027F82-36CA-CE54-313A-19A0279EAFFB}"/>
              </a:ext>
            </a:extLst>
          </p:cNvPr>
          <p:cNvSpPr txBox="1"/>
          <p:nvPr/>
        </p:nvSpPr>
        <p:spPr>
          <a:xfrm>
            <a:off x="555992" y="336002"/>
            <a:ext cx="279244" cy="295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6E24CF7-5F35-4407-887A-903A43672838}" type="slidenum">
              <a:rPr lang="ru-RU" sz="1317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RU" sz="131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54003B9-B479-1303-12B5-081FE5F3651E}"/>
              </a:ext>
            </a:extLst>
          </p:cNvPr>
          <p:cNvSpPr/>
          <p:nvPr/>
        </p:nvSpPr>
        <p:spPr>
          <a:xfrm>
            <a:off x="6788544" y="2054836"/>
            <a:ext cx="1262590" cy="2605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693" b="1" kern="100" dirty="0">
                <a:solidFill>
                  <a:schemeClr val="bg1"/>
                </a:solidFill>
                <a:latin typeface="Arial"/>
                <a:cs typeface="Arial"/>
              </a:rPr>
              <a:t>За таблицы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C504AA94-27B4-521C-1DA9-B348F5CF685E}"/>
              </a:ext>
            </a:extLst>
          </p:cNvPr>
          <p:cNvSpPr txBox="1">
            <a:spLocks/>
          </p:cNvSpPr>
          <p:nvPr/>
        </p:nvSpPr>
        <p:spPr>
          <a:xfrm>
            <a:off x="1074108" y="336002"/>
            <a:ext cx="9126252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kern="120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j-cs"/>
              </a:defRPr>
            </a:lvl1pPr>
          </a:lstStyle>
          <a:p>
            <a:pPr algn="ctr"/>
            <a:r>
              <a:rPr lang="ru-RU" b="1" dirty="0">
                <a:latin typeface="Tahoma"/>
                <a:ea typeface="Tahoma"/>
                <a:cs typeface="Tahoma"/>
              </a:rPr>
              <a:t>Удельный вес потребности организаций в работниках для замещения вакантных рабочих мест </a:t>
            </a:r>
            <a:r>
              <a:rPr lang="ru-RU" b="1">
                <a:latin typeface="Tahoma"/>
                <a:ea typeface="Tahoma"/>
                <a:cs typeface="Tahoma"/>
              </a:rPr>
              <a:t>по ВЭД*, </a:t>
            </a:r>
            <a:r>
              <a:rPr lang="ru-RU" b="1" dirty="0">
                <a:latin typeface="Tahoma"/>
                <a:ea typeface="Tahoma"/>
                <a:cs typeface="Tahoma"/>
              </a:rPr>
              <a:t>%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0CF5ECB9-12ED-6F03-3BEE-AFFF54E413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5688847"/>
              </p:ext>
            </p:extLst>
          </p:nvPr>
        </p:nvGraphicFramePr>
        <p:xfrm>
          <a:off x="303865" y="1581506"/>
          <a:ext cx="5934565" cy="4058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8CF4A6EE-6B80-0A5D-1FB1-CD7CA63FF6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8197288"/>
              </p:ext>
            </p:extLst>
          </p:nvPr>
        </p:nvGraphicFramePr>
        <p:xfrm>
          <a:off x="6397784" y="1397415"/>
          <a:ext cx="5668877" cy="4242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542513B-5AFC-9DE6-DD89-485083779926}"/>
              </a:ext>
            </a:extLst>
          </p:cNvPr>
          <p:cNvSpPr txBox="1"/>
          <p:nvPr/>
        </p:nvSpPr>
        <p:spPr>
          <a:xfrm>
            <a:off x="237146" y="6033971"/>
            <a:ext cx="1195485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*</a:t>
            </a:r>
            <a:r>
              <a:rPr lang="ru-RU" sz="9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Федеральная служба государственной статистики (Росстат). «Сведения о численности и потребности организаций в работниках по профессиональным группам по состоянию на 31 октября 2024 г.» (статистический бюллетень). URL: </a:t>
            </a:r>
            <a:r>
              <a:rPr lang="ru-RU" sz="900" u="sng" kern="100" dirty="0">
                <a:solidFill>
                  <a:srgbClr val="46788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https://rosstat.gov.ru/compendium/document/13266</a:t>
            </a:r>
            <a:endParaRPr lang="ru-RU" sz="1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47920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BE00B-8AC1-3EC3-46E6-1F9468E64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AFC75AF-DCA8-542E-A305-4276EB4973E4}"/>
              </a:ext>
            </a:extLst>
          </p:cNvPr>
          <p:cNvSpPr/>
          <p:nvPr/>
        </p:nvSpPr>
        <p:spPr>
          <a:xfrm>
            <a:off x="405141" y="6287888"/>
            <a:ext cx="3048760" cy="45990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3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1338DB-B4CE-371D-C748-610B8F9FAE54}"/>
              </a:ext>
            </a:extLst>
          </p:cNvPr>
          <p:cNvSpPr txBox="1"/>
          <p:nvPr/>
        </p:nvSpPr>
        <p:spPr>
          <a:xfrm>
            <a:off x="555992" y="336002"/>
            <a:ext cx="279244" cy="295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6E24CF7-5F35-4407-887A-903A43672838}" type="slidenum">
              <a:rPr lang="ru-RU" sz="1317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RU" sz="131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B4D275A-BEF3-4D8C-D3EC-7F91B449D44A}"/>
              </a:ext>
            </a:extLst>
          </p:cNvPr>
          <p:cNvSpPr/>
          <p:nvPr/>
        </p:nvSpPr>
        <p:spPr>
          <a:xfrm>
            <a:off x="6788544" y="2054836"/>
            <a:ext cx="1262590" cy="2605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693" b="1" kern="100" dirty="0">
                <a:solidFill>
                  <a:schemeClr val="bg1"/>
                </a:solidFill>
                <a:latin typeface="Arial"/>
                <a:cs typeface="Arial"/>
              </a:rPr>
              <a:t>За таблицы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AC341A2-09D3-91B3-9F41-F4B7FCC38D19}"/>
              </a:ext>
            </a:extLst>
          </p:cNvPr>
          <p:cNvSpPr txBox="1">
            <a:spLocks/>
          </p:cNvSpPr>
          <p:nvPr/>
        </p:nvSpPr>
        <p:spPr>
          <a:xfrm>
            <a:off x="1074108" y="336002"/>
            <a:ext cx="9126252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kern="120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j-cs"/>
              </a:defRPr>
            </a:lvl1pPr>
          </a:lstStyle>
          <a:p>
            <a:pPr algn="ctr"/>
            <a:r>
              <a:rPr lang="ru-RU" b="1" dirty="0">
                <a:latin typeface="Tahoma"/>
                <a:ea typeface="Tahoma"/>
                <a:cs typeface="Tahoma"/>
              </a:rPr>
              <a:t>Удельный вес потребности организаций в работниках для замещения вакантных рабочих мест по ВЭД*, %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6028E163-DC21-5F67-FD93-87C180FA8C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1627453"/>
              </p:ext>
            </p:extLst>
          </p:nvPr>
        </p:nvGraphicFramePr>
        <p:xfrm>
          <a:off x="259165" y="1459193"/>
          <a:ext cx="6090360" cy="4680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FBAC2361-FEC7-BBE1-B5B4-93FD1037E0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2536241"/>
              </p:ext>
            </p:extLst>
          </p:nvPr>
        </p:nvGraphicFramePr>
        <p:xfrm>
          <a:off x="6537533" y="2409914"/>
          <a:ext cx="5512038" cy="3729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97C1C4A-2C4F-DA2A-28AE-69C696C3481D}"/>
              </a:ext>
            </a:extLst>
          </p:cNvPr>
          <p:cNvSpPr txBox="1"/>
          <p:nvPr/>
        </p:nvSpPr>
        <p:spPr>
          <a:xfrm>
            <a:off x="237146" y="6234262"/>
            <a:ext cx="11954854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8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*</a:t>
            </a:r>
            <a:r>
              <a:rPr lang="ru-RU" sz="9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Федеральная служба государственной статистики (Росстат). «Сведения о численности и потребности организаций в работниках по профессиональным группам по состоянию на 31 октября 2024 г.» (статистический бюллетень). URL: </a:t>
            </a:r>
            <a:r>
              <a:rPr lang="ru-RU" sz="900" u="sng" kern="100" dirty="0">
                <a:solidFill>
                  <a:srgbClr val="467886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  <a:hlinkClick r:id="rId5"/>
              </a:rPr>
              <a:t>https://rosstat.gov.ru/compendium/document/13266</a:t>
            </a:r>
            <a:endParaRPr lang="ru-RU" sz="1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42498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BA0FE-AF04-AE68-75E3-7FFA6C43D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DD6104-4F63-A69D-FE48-46E170D56EC0}"/>
              </a:ext>
            </a:extLst>
          </p:cNvPr>
          <p:cNvSpPr txBox="1"/>
          <p:nvPr/>
        </p:nvSpPr>
        <p:spPr>
          <a:xfrm>
            <a:off x="555992" y="336002"/>
            <a:ext cx="279244" cy="295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6E24CF7-5F35-4407-887A-903A43672838}" type="slidenum">
              <a:rPr lang="ru-RU" sz="1317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ru-RU" sz="131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DF79F48-AF17-BE45-EA81-063F7A7D2D14}"/>
              </a:ext>
            </a:extLst>
          </p:cNvPr>
          <p:cNvSpPr/>
          <p:nvPr/>
        </p:nvSpPr>
        <p:spPr>
          <a:xfrm>
            <a:off x="6788544" y="2054836"/>
            <a:ext cx="1262590" cy="2605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693" b="1" kern="100" dirty="0">
                <a:solidFill>
                  <a:schemeClr val="bg1"/>
                </a:solidFill>
                <a:latin typeface="Arial"/>
                <a:cs typeface="Arial"/>
              </a:rPr>
              <a:t>За таблицы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A9E9FA8E-9C48-AA6A-1498-0C6BF0B744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710412"/>
              </p:ext>
            </p:extLst>
          </p:nvPr>
        </p:nvGraphicFramePr>
        <p:xfrm>
          <a:off x="6568045" y="1922804"/>
          <a:ext cx="5326238" cy="43650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44C2D19-0B02-597A-3EFE-9C35812AFC33}"/>
              </a:ext>
            </a:extLst>
          </p:cNvPr>
          <p:cNvSpPr txBox="1"/>
          <p:nvPr/>
        </p:nvSpPr>
        <p:spPr>
          <a:xfrm>
            <a:off x="130704" y="719161"/>
            <a:ext cx="597084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Распределение образовательных организаций, реализующих программы СПО по федеральным округам, % от всех ОО соответствующего уровня, 2023/24 </a:t>
            </a:r>
            <a:r>
              <a:rPr lang="ru-RU" sz="1400" b="1" dirty="0" err="1">
                <a:solidFill>
                  <a:srgbClr val="C00000"/>
                </a:solidFill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уч.г</a:t>
            </a:r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A4F3A67-61D6-2017-6F3B-87C90FD6A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717" y="1531616"/>
            <a:ext cx="5636820" cy="45266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074F334-BA30-098A-4F49-980AF09D0E19}"/>
              </a:ext>
            </a:extLst>
          </p:cNvPr>
          <p:cNvSpPr txBox="1"/>
          <p:nvPr/>
        </p:nvSpPr>
        <p:spPr>
          <a:xfrm>
            <a:off x="6562105" y="1088493"/>
            <a:ext cx="522475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Регионы с наибольшей долей ОО ВО, реализующих программы СПО, 2023/24 уч. г., % от общего числа ОО реализующих программы СПО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791DD706-BF96-A8F2-EF0F-AD17C28F4C98}"/>
              </a:ext>
            </a:extLst>
          </p:cNvPr>
          <p:cNvSpPr/>
          <p:nvPr/>
        </p:nvSpPr>
        <p:spPr>
          <a:xfrm>
            <a:off x="405141" y="6287888"/>
            <a:ext cx="3048760" cy="45990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3"/>
          </a:p>
        </p:txBody>
      </p:sp>
    </p:spTree>
    <p:extLst>
      <p:ext uri="{BB962C8B-B14F-4D97-AF65-F5344CB8AC3E}">
        <p14:creationId xmlns:p14="http://schemas.microsoft.com/office/powerpoint/2010/main" val="3992976235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1F839-7E82-1B41-DA1F-85505DA4F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5CDBF6-4E72-F5F9-8609-282179DF4B9F}"/>
              </a:ext>
            </a:extLst>
          </p:cNvPr>
          <p:cNvSpPr txBox="1"/>
          <p:nvPr/>
        </p:nvSpPr>
        <p:spPr>
          <a:xfrm>
            <a:off x="555992" y="336002"/>
            <a:ext cx="279244" cy="295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6E24CF7-5F35-4407-887A-903A43672838}" type="slidenum">
              <a:rPr lang="ru-RU" sz="1317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ru-RU" sz="131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BEFC5BC-9627-73A9-EB9E-E9FE84C12D2A}"/>
              </a:ext>
            </a:extLst>
          </p:cNvPr>
          <p:cNvSpPr/>
          <p:nvPr/>
        </p:nvSpPr>
        <p:spPr>
          <a:xfrm>
            <a:off x="6788544" y="2054836"/>
            <a:ext cx="1262590" cy="26052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sz="1693" b="1" kern="100" dirty="0">
                <a:solidFill>
                  <a:schemeClr val="bg1"/>
                </a:solidFill>
                <a:latin typeface="Arial"/>
                <a:cs typeface="Arial"/>
              </a:rPr>
              <a:t>За таблицы</a:t>
            </a: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8BF06CF1-5CD9-373F-BF9C-DDF078314956}"/>
              </a:ext>
            </a:extLst>
          </p:cNvPr>
          <p:cNvGraphicFramePr>
            <a:graphicFrameLocks/>
          </p:cNvGraphicFramePr>
          <p:nvPr/>
        </p:nvGraphicFramePr>
        <p:xfrm>
          <a:off x="6600484" y="1867117"/>
          <a:ext cx="5329728" cy="4298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20EDE90-481E-671A-ABD0-78B5835251E5}"/>
              </a:ext>
            </a:extLst>
          </p:cNvPr>
          <p:cNvSpPr txBox="1"/>
          <p:nvPr/>
        </p:nvSpPr>
        <p:spPr>
          <a:xfrm>
            <a:off x="282318" y="896206"/>
            <a:ext cx="575019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Распределение государственных и частных ОО ВО, реализующих программы подготовки СПО, по федеральным округам, 2023/24 </a:t>
            </a:r>
            <a:r>
              <a:rPr lang="ru-RU" sz="1400" b="1" dirty="0" err="1">
                <a:solidFill>
                  <a:srgbClr val="C00000"/>
                </a:solidFill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уч.г</a:t>
            </a:r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., ед.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3083D4E-C530-4A40-0728-55DF69F088F3}"/>
              </a:ext>
            </a:extLst>
          </p:cNvPr>
          <p:cNvSpPr/>
          <p:nvPr/>
        </p:nvSpPr>
        <p:spPr>
          <a:xfrm>
            <a:off x="441000" y="6292046"/>
            <a:ext cx="3048760" cy="45990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3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BBEEA4-78BA-90B7-195C-FC77119EA91C}"/>
              </a:ext>
            </a:extLst>
          </p:cNvPr>
          <p:cNvSpPr txBox="1"/>
          <p:nvPr/>
        </p:nvSpPr>
        <p:spPr>
          <a:xfrm>
            <a:off x="6600484" y="986484"/>
            <a:ext cx="540635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Регионы с наибольшей долей обучающихся по программам СПО в ОО ВО, договор, 2023/24 </a:t>
            </a:r>
            <a:r>
              <a:rPr lang="ru-RU" sz="1400" b="1" dirty="0" err="1">
                <a:solidFill>
                  <a:srgbClr val="C00000"/>
                </a:solidFill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уч.г</a:t>
            </a:r>
            <a:r>
              <a:rPr lang="ru-RU" sz="1400" b="1" dirty="0">
                <a:solidFill>
                  <a:srgbClr val="C00000"/>
                </a:solidFill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., % от общей численности обучающихся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5B166BB5-D3F6-B42D-3DE2-1368B58EE6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2957472"/>
              </p:ext>
            </p:extLst>
          </p:nvPr>
        </p:nvGraphicFramePr>
        <p:xfrm>
          <a:off x="0" y="1867117"/>
          <a:ext cx="6434983" cy="3995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4969479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63D6E-3136-8DA5-7C9C-7AF65A795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61BAE0-0F6E-6077-F792-C7C1D51DD8FF}"/>
              </a:ext>
            </a:extLst>
          </p:cNvPr>
          <p:cNvSpPr txBox="1"/>
          <p:nvPr/>
        </p:nvSpPr>
        <p:spPr>
          <a:xfrm>
            <a:off x="521809" y="309032"/>
            <a:ext cx="279244" cy="295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6E24CF7-5F35-4407-887A-903A43672838}" type="slidenum">
              <a:rPr lang="ru-RU" sz="1317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ru-RU" sz="131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7" name="Рукописный ввод 16">
                <a:extLst>
                  <a:ext uri="{FF2B5EF4-FFF2-40B4-BE49-F238E27FC236}">
                    <a16:creationId xmlns:a16="http://schemas.microsoft.com/office/drawing/2014/main" id="{E66041DD-8484-661D-80A3-255E5D0BBF3F}"/>
                  </a:ext>
                </a:extLst>
              </p14:cNvPr>
              <p14:cNvContentPartPr/>
              <p14:nvPr/>
            </p14:nvContentPartPr>
            <p14:xfrm>
              <a:off x="401585" y="6366307"/>
              <a:ext cx="360" cy="360"/>
            </p14:xfrm>
          </p:contentPart>
        </mc:Choice>
        <mc:Fallback xmlns="">
          <p:pic>
            <p:nvPicPr>
              <p:cNvPr id="17" name="Рукописный ввод 16">
                <a:extLst>
                  <a:ext uri="{FF2B5EF4-FFF2-40B4-BE49-F238E27FC236}">
                    <a16:creationId xmlns:a16="http://schemas.microsoft.com/office/drawing/2014/main" id="{E66041DD-8484-661D-80A3-255E5D0BBF3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8585" y="6303307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2924B4D9-C62E-BC3C-4AA8-D842287F804F}"/>
              </a:ext>
            </a:extLst>
          </p:cNvPr>
          <p:cNvSpPr/>
          <p:nvPr/>
        </p:nvSpPr>
        <p:spPr>
          <a:xfrm>
            <a:off x="401585" y="6366307"/>
            <a:ext cx="3144920" cy="36933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6CF5A8-B54C-0C40-4E87-36825B4000A8}"/>
              </a:ext>
            </a:extLst>
          </p:cNvPr>
          <p:cNvSpPr txBox="1"/>
          <p:nvPr/>
        </p:nvSpPr>
        <p:spPr>
          <a:xfrm>
            <a:off x="1114370" y="322416"/>
            <a:ext cx="89592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latin typeface="Tahoma"/>
                <a:ea typeface="Tahoma"/>
                <a:cs typeface="Tahoma"/>
              </a:rPr>
              <a:t>Финансирование программ подготовки СПО на базе ОО ВО, 2023/24 уч. г.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1AE011-46CA-AC09-8023-1E88B0D3F742}"/>
              </a:ext>
            </a:extLst>
          </p:cNvPr>
          <p:cNvSpPr txBox="1"/>
          <p:nvPr/>
        </p:nvSpPr>
        <p:spPr>
          <a:xfrm>
            <a:off x="5688142" y="1028497"/>
            <a:ext cx="56672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</a:rPr>
              <a:t>Регионы, в которых средняя стоимость обучения по программам СПО в ПОО выше, чем в ОО ВО, руб.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62AE71-F713-E34B-CF13-EB11CD33CDEF}"/>
              </a:ext>
            </a:extLst>
          </p:cNvPr>
          <p:cNvSpPr txBox="1"/>
          <p:nvPr/>
        </p:nvSpPr>
        <p:spPr>
          <a:xfrm>
            <a:off x="13582" y="1045144"/>
            <a:ext cx="39209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</a:rPr>
              <a:t>Регионы с наибольшей долей финансирования ППССЗ на базе вузов от населения, % от финансирования ППССЗ из всех источников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4952B01-F8D5-02A6-940B-26D89A60DCA0}"/>
              </a:ext>
            </a:extLst>
          </p:cNvPr>
          <p:cNvGraphicFramePr>
            <a:graphicFrameLocks/>
          </p:cNvGraphicFramePr>
          <p:nvPr/>
        </p:nvGraphicFramePr>
        <p:xfrm>
          <a:off x="4235019" y="1742897"/>
          <a:ext cx="7858125" cy="4705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7203DD69-F8F5-BB5C-CC99-ADF1886AE796}"/>
              </a:ext>
            </a:extLst>
          </p:cNvPr>
          <p:cNvGraphicFramePr>
            <a:graphicFrameLocks/>
          </p:cNvGraphicFramePr>
          <p:nvPr/>
        </p:nvGraphicFramePr>
        <p:xfrm>
          <a:off x="244891" y="1691475"/>
          <a:ext cx="3848545" cy="458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7126420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D7D00-2902-5047-772F-AD8944A55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DA79AA-35D2-35E5-EEC3-5F8E861BB840}"/>
              </a:ext>
            </a:extLst>
          </p:cNvPr>
          <p:cNvSpPr txBox="1"/>
          <p:nvPr/>
        </p:nvSpPr>
        <p:spPr>
          <a:xfrm>
            <a:off x="521809" y="309032"/>
            <a:ext cx="279244" cy="2950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6E24CF7-5F35-4407-887A-903A43672838}" type="slidenum">
              <a:rPr lang="ru-RU" sz="1317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ru-RU" sz="131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F47E8E4F-810C-7508-A96F-007C45ACBE6A}"/>
              </a:ext>
            </a:extLst>
          </p:cNvPr>
          <p:cNvSpPr txBox="1">
            <a:spLocks/>
          </p:cNvSpPr>
          <p:nvPr/>
        </p:nvSpPr>
        <p:spPr>
          <a:xfrm>
            <a:off x="1179976" y="309032"/>
            <a:ext cx="9126252" cy="44319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kern="120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+mj-cs"/>
              </a:defRPr>
            </a:lvl1pPr>
          </a:lstStyle>
          <a:p>
            <a:r>
              <a:rPr lang="ru-RU" b="1" dirty="0">
                <a:latin typeface="Tahoma"/>
                <a:ea typeface="Tahoma"/>
                <a:cs typeface="Tahoma"/>
              </a:rPr>
              <a:t>Регионы с долей трудоустроенных выпускников СПО (ППССЗ), выше доли трудоустроенных выпускников ВО (бакалавриат)*, 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026B21E-6FE6-A958-78C0-BFC828AE8923}"/>
              </a:ext>
            </a:extLst>
          </p:cNvPr>
          <p:cNvSpPr txBox="1"/>
          <p:nvPr/>
        </p:nvSpPr>
        <p:spPr>
          <a:xfrm>
            <a:off x="226875" y="6413097"/>
            <a:ext cx="10192996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sz="1000" dirty="0">
                <a:latin typeface="Tahoma"/>
                <a:ea typeface="Tahoma"/>
                <a:cs typeface="Tahoma"/>
              </a:rPr>
              <a:t>Федеральная служба государственной статистики (Росстат). Выборочное наблюдение трудоустройства выпускников, 2021. </a:t>
            </a:r>
            <a:r>
              <a:rPr lang="en-US" sz="1000" dirty="0">
                <a:latin typeface="Tahoma"/>
                <a:ea typeface="Tahoma"/>
                <a:cs typeface="Tahoma"/>
              </a:rPr>
              <a:t>URL</a:t>
            </a:r>
            <a:r>
              <a:rPr lang="ru-RU" sz="1000" dirty="0">
                <a:latin typeface="Tahoma"/>
                <a:ea typeface="Tahoma"/>
                <a:cs typeface="Tahoma"/>
              </a:rPr>
              <a:t>: </a:t>
            </a:r>
            <a:r>
              <a:rPr lang="en-US" sz="1000" dirty="0">
                <a:latin typeface="Tahoma"/>
                <a:ea typeface="Tahoma"/>
                <a:cs typeface="Tahoma"/>
              </a:rPr>
              <a:t>https</a:t>
            </a:r>
            <a:r>
              <a:rPr lang="ru-RU" sz="1000" dirty="0">
                <a:latin typeface="Tahoma"/>
                <a:ea typeface="Tahoma"/>
                <a:cs typeface="Tahoma"/>
              </a:rPr>
              <a:t>://</a:t>
            </a:r>
            <a:r>
              <a:rPr lang="en-US" sz="1000" dirty="0" err="1">
                <a:latin typeface="Tahoma"/>
                <a:ea typeface="Tahoma"/>
                <a:cs typeface="Tahoma"/>
              </a:rPr>
              <a:t>rosstat</a:t>
            </a:r>
            <a:r>
              <a:rPr lang="ru-RU" sz="1000" dirty="0">
                <a:latin typeface="Tahoma"/>
                <a:ea typeface="Tahoma"/>
                <a:cs typeface="Tahoma"/>
              </a:rPr>
              <a:t>.</a:t>
            </a:r>
            <a:r>
              <a:rPr lang="en-US" sz="1000" dirty="0">
                <a:latin typeface="Tahoma"/>
                <a:ea typeface="Tahoma"/>
                <a:cs typeface="Tahoma"/>
              </a:rPr>
              <a:t>gov</a:t>
            </a:r>
            <a:r>
              <a:rPr lang="ru-RU" sz="1000" dirty="0">
                <a:latin typeface="Tahoma"/>
                <a:ea typeface="Tahoma"/>
                <a:cs typeface="Tahoma"/>
              </a:rPr>
              <a:t>.</a:t>
            </a:r>
            <a:r>
              <a:rPr lang="en-US" sz="1000" dirty="0" err="1">
                <a:latin typeface="Tahoma"/>
                <a:ea typeface="Tahoma"/>
                <a:cs typeface="Tahoma"/>
              </a:rPr>
              <a:t>ru</a:t>
            </a:r>
            <a:r>
              <a:rPr lang="ru-RU" sz="1000" dirty="0">
                <a:latin typeface="Tahoma"/>
                <a:ea typeface="Tahoma"/>
                <a:cs typeface="Tahoma"/>
              </a:rPr>
              <a:t>/</a:t>
            </a:r>
            <a:r>
              <a:rPr lang="en-US" sz="1000" dirty="0">
                <a:latin typeface="Tahoma"/>
                <a:ea typeface="Tahoma"/>
                <a:cs typeface="Tahoma"/>
              </a:rPr>
              <a:t>free</a:t>
            </a:r>
            <a:r>
              <a:rPr lang="ru-RU" sz="1000" dirty="0">
                <a:latin typeface="Tahoma"/>
                <a:ea typeface="Tahoma"/>
                <a:cs typeface="Tahoma"/>
              </a:rPr>
              <a:t>_</a:t>
            </a:r>
            <a:r>
              <a:rPr lang="en-US" sz="1000" dirty="0">
                <a:latin typeface="Tahoma"/>
                <a:ea typeface="Tahoma"/>
                <a:cs typeface="Tahoma"/>
              </a:rPr>
              <a:t>doc</a:t>
            </a:r>
            <a:r>
              <a:rPr lang="ru-RU" sz="1000" dirty="0">
                <a:latin typeface="Tahoma"/>
                <a:ea typeface="Tahoma"/>
                <a:cs typeface="Tahoma"/>
              </a:rPr>
              <a:t>/</a:t>
            </a:r>
            <a:r>
              <a:rPr lang="en-US" sz="1000" dirty="0">
                <a:latin typeface="Tahoma"/>
                <a:ea typeface="Tahoma"/>
                <a:cs typeface="Tahoma"/>
              </a:rPr>
              <a:t>new</a:t>
            </a:r>
            <a:r>
              <a:rPr lang="ru-RU" sz="1000" dirty="0">
                <a:latin typeface="Tahoma"/>
                <a:ea typeface="Tahoma"/>
                <a:cs typeface="Tahoma"/>
              </a:rPr>
              <a:t>_</a:t>
            </a:r>
            <a:r>
              <a:rPr lang="en-US" sz="1000" dirty="0">
                <a:latin typeface="Tahoma"/>
                <a:ea typeface="Tahoma"/>
                <a:cs typeface="Tahoma"/>
              </a:rPr>
              <a:t>site</a:t>
            </a:r>
            <a:r>
              <a:rPr lang="ru-RU" sz="1000" dirty="0">
                <a:latin typeface="Tahoma"/>
                <a:ea typeface="Tahoma"/>
                <a:cs typeface="Tahoma"/>
              </a:rPr>
              <a:t>/</a:t>
            </a:r>
            <a:r>
              <a:rPr lang="en-US" sz="1000" dirty="0">
                <a:latin typeface="Tahoma"/>
                <a:ea typeface="Tahoma"/>
                <a:cs typeface="Tahoma"/>
              </a:rPr>
              <a:t>population</a:t>
            </a:r>
            <a:r>
              <a:rPr lang="ru-RU" sz="1000" dirty="0">
                <a:latin typeface="Tahoma"/>
                <a:ea typeface="Tahoma"/>
                <a:cs typeface="Tahoma"/>
              </a:rPr>
              <a:t>/</a:t>
            </a:r>
            <a:r>
              <a:rPr lang="en-US" sz="1000" dirty="0" err="1">
                <a:latin typeface="Tahoma"/>
                <a:ea typeface="Tahoma"/>
                <a:cs typeface="Tahoma"/>
              </a:rPr>
              <a:t>trud</a:t>
            </a:r>
            <a:r>
              <a:rPr lang="ru-RU" sz="1000" dirty="0">
                <a:latin typeface="Tahoma"/>
                <a:ea typeface="Tahoma"/>
                <a:cs typeface="Tahoma"/>
              </a:rPr>
              <a:t>/</a:t>
            </a:r>
            <a:r>
              <a:rPr lang="en-US" sz="1000" dirty="0" err="1">
                <a:latin typeface="Tahoma"/>
                <a:ea typeface="Tahoma"/>
                <a:cs typeface="Tahoma"/>
              </a:rPr>
              <a:t>itog</a:t>
            </a:r>
            <a:r>
              <a:rPr lang="ru-RU" sz="1000" dirty="0">
                <a:latin typeface="Tahoma"/>
                <a:ea typeface="Tahoma"/>
                <a:cs typeface="Tahoma"/>
              </a:rPr>
              <a:t>_</a:t>
            </a:r>
            <a:r>
              <a:rPr lang="en-US" sz="1000" dirty="0" err="1">
                <a:latin typeface="Tahoma"/>
                <a:ea typeface="Tahoma"/>
                <a:cs typeface="Tahoma"/>
              </a:rPr>
              <a:t>trudoustr</a:t>
            </a:r>
            <a:r>
              <a:rPr lang="ru-RU" sz="1000" dirty="0">
                <a:latin typeface="Tahoma"/>
                <a:ea typeface="Tahoma"/>
                <a:cs typeface="Tahoma"/>
              </a:rPr>
              <a:t>_2021/</a:t>
            </a:r>
            <a:r>
              <a:rPr lang="en-US" sz="1000" dirty="0">
                <a:latin typeface="Tahoma"/>
                <a:ea typeface="Tahoma"/>
                <a:cs typeface="Tahoma"/>
              </a:rPr>
              <a:t>index</a:t>
            </a:r>
            <a:r>
              <a:rPr lang="ru-RU" sz="1000" dirty="0">
                <a:latin typeface="Tahoma"/>
                <a:ea typeface="Tahoma"/>
                <a:cs typeface="Tahoma"/>
              </a:rPr>
              <a:t>.</a:t>
            </a:r>
            <a:r>
              <a:rPr lang="en-US" sz="1000" dirty="0">
                <a:latin typeface="Tahoma"/>
                <a:ea typeface="Tahoma"/>
                <a:cs typeface="Tahoma"/>
              </a:rPr>
              <a:t>html</a:t>
            </a:r>
            <a:endParaRPr lang="ru-RU" sz="1000" dirty="0">
              <a:latin typeface="Tahoma"/>
              <a:ea typeface="Tahoma"/>
              <a:cs typeface="Tahoma"/>
            </a:endParaRPr>
          </a:p>
        </p:txBody>
      </p:sp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C21637DF-F1BB-74C9-6E36-3FC4306536F0}"/>
              </a:ext>
            </a:extLst>
          </p:cNvPr>
          <p:cNvGraphicFramePr>
            <a:graphicFrameLocks/>
          </p:cNvGraphicFramePr>
          <p:nvPr/>
        </p:nvGraphicFramePr>
        <p:xfrm>
          <a:off x="299102" y="1093860"/>
          <a:ext cx="11656463" cy="5238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3282899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2BB22-CDDA-0804-40A3-CD10CEF3F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D77E09-D17A-3BB1-7A2A-6CAE16C981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21A7E4-AACB-5B20-7F20-D11472A137DD}"/>
              </a:ext>
            </a:extLst>
          </p:cNvPr>
          <p:cNvSpPr txBox="1"/>
          <p:nvPr/>
        </p:nvSpPr>
        <p:spPr>
          <a:xfrm>
            <a:off x="5944679" y="1496781"/>
            <a:ext cx="6438188" cy="4000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93" dirty="0"/>
              <a:t>	Стоимости обучения по договорам об оказании платных образовательных услуг;</a:t>
            </a:r>
          </a:p>
          <a:p>
            <a:r>
              <a:rPr lang="ru-RU" sz="1693" dirty="0"/>
              <a:t>	Уровня финансового благосостояния население региона;</a:t>
            </a:r>
          </a:p>
          <a:p>
            <a:r>
              <a:rPr lang="ru-RU" sz="1693" dirty="0"/>
              <a:t>	Численности населения в регионе проживания;</a:t>
            </a:r>
          </a:p>
          <a:p>
            <a:r>
              <a:rPr lang="ru-RU" sz="1693" dirty="0"/>
              <a:t>	Числа ПОО в регионе;</a:t>
            </a:r>
          </a:p>
          <a:p>
            <a:r>
              <a:rPr lang="ru-RU" sz="1693" dirty="0"/>
              <a:t>	Напряженности на региональных рынках труда для населения, имеющего высшее образование;</a:t>
            </a:r>
          </a:p>
          <a:p>
            <a:r>
              <a:rPr lang="ru-RU" sz="1693" dirty="0"/>
              <a:t>	Затрат образовательной организации на 1 студента в государственных ОО ВО по программам СПО;</a:t>
            </a:r>
          </a:p>
          <a:p>
            <a:r>
              <a:rPr lang="ru-RU" sz="1693" dirty="0"/>
              <a:t>	Численности выпускников ПОО, поступивших в вузы для продолжения обучения;</a:t>
            </a:r>
          </a:p>
          <a:p>
            <a:r>
              <a:rPr lang="ru-RU" sz="1693" dirty="0"/>
              <a:t>	От численности молодежи в возрасте 15-18 лет;</a:t>
            </a:r>
          </a:p>
          <a:p>
            <a:r>
              <a:rPr lang="ru-RU" sz="1693" dirty="0"/>
              <a:t>	От социальной инфраструктуры региона обучения;</a:t>
            </a:r>
          </a:p>
          <a:p>
            <a:r>
              <a:rPr lang="ru-RU" sz="1693" dirty="0"/>
              <a:t>	Возможности приобретения жилья в регионе обучения;</a:t>
            </a:r>
          </a:p>
          <a:p>
            <a:r>
              <a:rPr lang="ru-RU" sz="1693" dirty="0"/>
              <a:t>	От уровня преступности в регионе обучения.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5884BFB-2C84-56CD-5199-511BF0109D3A}"/>
              </a:ext>
            </a:extLst>
          </p:cNvPr>
          <p:cNvSpPr txBox="1"/>
          <p:nvPr/>
        </p:nvSpPr>
        <p:spPr>
          <a:xfrm>
            <a:off x="1098658" y="540649"/>
            <a:ext cx="9164006" cy="61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93" b="1" dirty="0">
                <a:solidFill>
                  <a:srgbClr val="C00000"/>
                </a:solidFill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ГИПОТЕЗА ИССЛЕДОВАНИЯ: ИНТЕНСИВНОСТЬ ОБРАЗОВАТЕЛЬНОЙ МИГРАЦИИ МОЛОДЕЖИ, ВЫБРАВШЕЙ ОБУЧЕНИЕ В СПО В СТРУКТУРЕ ВУЗОВ* ЗАВИСИТ ОТ:</a:t>
            </a:r>
          </a:p>
        </p:txBody>
      </p:sp>
      <p:sp>
        <p:nvSpPr>
          <p:cNvPr id="6" name="Стрелка: вправо 5">
            <a:extLst>
              <a:ext uri="{FF2B5EF4-FFF2-40B4-BE49-F238E27FC236}">
                <a16:creationId xmlns:a16="http://schemas.microsoft.com/office/drawing/2014/main" id="{AAACFD80-0124-E001-80F2-C62CCC4080FC}"/>
              </a:ext>
            </a:extLst>
          </p:cNvPr>
          <p:cNvSpPr/>
          <p:nvPr/>
        </p:nvSpPr>
        <p:spPr>
          <a:xfrm>
            <a:off x="4828987" y="3288361"/>
            <a:ext cx="851673" cy="654072"/>
          </a:xfrm>
          <a:prstGeom prst="rightArrow">
            <a:avLst/>
          </a:prstGeom>
          <a:pattFill prst="pct50">
            <a:fgClr>
              <a:srgbClr val="002060"/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93" dirty="0">
                <a:solidFill>
                  <a:schemeClr val="tx1"/>
                </a:solidFill>
              </a:rPr>
              <a:t>в т.ч.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DD24FC-9CF5-3EFE-2BA9-BFE7A017E714}"/>
              </a:ext>
            </a:extLst>
          </p:cNvPr>
          <p:cNvSpPr txBox="1"/>
          <p:nvPr/>
        </p:nvSpPr>
        <p:spPr>
          <a:xfrm>
            <a:off x="0" y="2743942"/>
            <a:ext cx="4882651" cy="1539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81" dirty="0"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Определены 3 группы факторов влияния:</a:t>
            </a:r>
          </a:p>
          <a:p>
            <a:pPr marL="322566" indent="-322566">
              <a:buFontTx/>
              <a:buAutoNum type="arabicPeriod"/>
            </a:pPr>
            <a:r>
              <a:rPr lang="ru-RU" sz="1881" dirty="0"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Социально-экономические показатели регионов</a:t>
            </a:r>
          </a:p>
          <a:p>
            <a:pPr marL="322566" indent="-322566">
              <a:buAutoNum type="arabicPeriod"/>
            </a:pPr>
            <a:r>
              <a:rPr lang="ru-RU" sz="1881" dirty="0"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Показатели системы СПО</a:t>
            </a:r>
          </a:p>
          <a:p>
            <a:pPr marL="322566" indent="-322566">
              <a:buAutoNum type="arabicPeriod"/>
            </a:pPr>
            <a:r>
              <a:rPr lang="ru-RU" sz="1881" dirty="0"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Показатели системы ВО</a:t>
            </a:r>
            <a:endParaRPr lang="ru-RU" sz="988" dirty="0">
              <a:latin typeface="Arial" panose="020B0604020202020204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262E9212-7994-988B-98A7-1BDD49437E07}"/>
              </a:ext>
            </a:extLst>
          </p:cNvPr>
          <p:cNvSpPr txBox="1"/>
          <p:nvPr/>
        </p:nvSpPr>
        <p:spPr>
          <a:xfrm>
            <a:off x="409034" y="5899992"/>
            <a:ext cx="3634294" cy="834717"/>
          </a:xfrm>
          <a:prstGeom prst="rect">
            <a:avLst/>
          </a:prstGeom>
          <a:solidFill>
            <a:schemeClr val="bg1"/>
          </a:solidFill>
          <a:ln w="9525" cmpd="sng">
            <a:solidFill>
              <a:sysClr val="windowText" lastClr="00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988" dirty="0"/>
              <a:t>* - </a:t>
            </a:r>
            <a:r>
              <a:rPr lang="ru-RU" sz="1035" dirty="0"/>
              <a:t>Регионы, в которых в ОО ВО нет программ СПО:</a:t>
            </a:r>
          </a:p>
          <a:p>
            <a:pPr marL="161283" indent="-161283">
              <a:buFont typeface="Wingdings" panose="05000000000000000000" pitchFamily="2" charset="2"/>
              <a:buChar char="ü"/>
            </a:pPr>
            <a:r>
              <a:rPr lang="ru-RU" sz="1035" dirty="0"/>
              <a:t>Магаданская область;</a:t>
            </a:r>
          </a:p>
          <a:p>
            <a:pPr marL="161283" indent="-161283">
              <a:buFont typeface="Wingdings" panose="05000000000000000000" pitchFamily="2" charset="2"/>
              <a:buChar char="ü"/>
            </a:pPr>
            <a:r>
              <a:rPr lang="ru-RU" sz="1035" dirty="0"/>
              <a:t>Чукотский автономный округ;</a:t>
            </a:r>
          </a:p>
          <a:p>
            <a:pPr marL="161283" indent="-161283">
              <a:buFont typeface="Wingdings" panose="05000000000000000000" pitchFamily="2" charset="2"/>
              <a:buChar char="ü"/>
            </a:pPr>
            <a:r>
              <a:rPr lang="ru-RU" sz="1035" dirty="0"/>
              <a:t>НАО (нет ОО ВО).</a:t>
            </a:r>
            <a:endParaRPr lang="ru-RU" sz="988" dirty="0"/>
          </a:p>
        </p:txBody>
      </p:sp>
    </p:spTree>
    <p:extLst>
      <p:ext uri="{BB962C8B-B14F-4D97-AF65-F5344CB8AC3E}">
        <p14:creationId xmlns:p14="http://schemas.microsoft.com/office/powerpoint/2010/main" val="733974463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E7FDE-D7AA-9FB9-C18A-46571E60D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C1FA7554-8EF2-5910-8BA4-6F4EE86D5194}"/>
              </a:ext>
            </a:extLst>
          </p:cNvPr>
          <p:cNvSpPr/>
          <p:nvPr/>
        </p:nvSpPr>
        <p:spPr>
          <a:xfrm>
            <a:off x="405141" y="6287888"/>
            <a:ext cx="3048760" cy="45990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93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984652-8CDB-2A57-01EB-5DB870BC5A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10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F1687F-219D-D076-2FAF-8219070B16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2845" y="961680"/>
            <a:ext cx="10106347" cy="56848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95C45F-0FEE-17F7-B9CC-9EC245D39C60}"/>
              </a:ext>
            </a:extLst>
          </p:cNvPr>
          <p:cNvSpPr txBox="1"/>
          <p:nvPr/>
        </p:nvSpPr>
        <p:spPr>
          <a:xfrm>
            <a:off x="850026" y="444990"/>
            <a:ext cx="9503072" cy="323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505" b="1" dirty="0">
                <a:solidFill>
                  <a:srgbClr val="C00000"/>
                </a:solidFill>
                <a:latin typeface="Arial" panose="020B0604020202020204" pitchFamily="34" charset="0"/>
                <a:ea typeface="Tahoma" pitchFamily="34" charset="0"/>
                <a:cs typeface="Tahoma" pitchFamily="34" charset="0"/>
              </a:rPr>
              <a:t>Кластеризация регионов в зависимости от интенсивности образовательной миграции</a:t>
            </a:r>
            <a:endParaRPr lang="ru-RU" sz="1505" dirty="0"/>
          </a:p>
        </p:txBody>
      </p:sp>
    </p:spTree>
    <p:extLst>
      <p:ext uri="{BB962C8B-B14F-4D97-AF65-F5344CB8AC3E}">
        <p14:creationId xmlns:p14="http://schemas.microsoft.com/office/powerpoint/2010/main" val="3899857840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11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2760" y="828006"/>
            <a:ext cx="1124021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/>
              <a:t>Контекст</a:t>
            </a:r>
            <a:endParaRPr lang="en-US" dirty="0"/>
          </a:p>
          <a:p>
            <a:pPr algn="ctr"/>
            <a:endParaRPr lang="ru-RU" dirty="0"/>
          </a:p>
          <a:p>
            <a:pPr algn="ctr"/>
            <a:endParaRPr lang="en-US" dirty="0"/>
          </a:p>
          <a:p>
            <a:pPr algn="ctr"/>
            <a:r>
              <a:rPr lang="ru-RU" dirty="0"/>
              <a:t>Мы говорим о реализации национального проекта «Кадры»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Хорошо бы понять – что РЕАЛЬНО хочет государство от профобразования.</a:t>
            </a:r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r>
              <a:rPr lang="ru-RU" dirty="0"/>
              <a:t>Нет ничего объективнее, чем КЦП на бюджетные места.</a:t>
            </a:r>
          </a:p>
        </p:txBody>
      </p:sp>
      <p:sp>
        <p:nvSpPr>
          <p:cNvPr id="3" name="Стрелка вниз 2"/>
          <p:cNvSpPr/>
          <p:nvPr/>
        </p:nvSpPr>
        <p:spPr>
          <a:xfrm>
            <a:off x="5975232" y="2061714"/>
            <a:ext cx="194094" cy="4658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5959418" y="3122937"/>
            <a:ext cx="194094" cy="46582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910442" y="3094240"/>
            <a:ext cx="3127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“</a:t>
            </a:r>
            <a:r>
              <a:rPr lang="ru-RU" sz="1400" dirty="0"/>
              <a:t>Театр начинается с вешалки, профобразование </a:t>
            </a:r>
            <a:r>
              <a:rPr lang="en-US" sz="1400" dirty="0"/>
              <a:t>- </a:t>
            </a:r>
            <a:r>
              <a:rPr lang="ru-RU" sz="1400" dirty="0"/>
              <a:t>с поступления</a:t>
            </a:r>
            <a:r>
              <a:rPr lang="en-US" sz="1400" dirty="0"/>
              <a:t>”</a:t>
            </a:r>
            <a:endParaRPr lang="ru-RU" sz="1400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5158596" y="3286751"/>
            <a:ext cx="622541" cy="1381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5088163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12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СПО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26944" y="5680818"/>
            <a:ext cx="78759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SS – </a:t>
            </a:r>
            <a:r>
              <a:rPr lang="ru-RU" sz="1600" dirty="0"/>
              <a:t>ССЗ, </a:t>
            </a:r>
            <a:r>
              <a:rPr lang="en-US" sz="1600" dirty="0"/>
              <a:t>K – </a:t>
            </a:r>
            <a:r>
              <a:rPr lang="ru-RU" sz="1600" dirty="0"/>
              <a:t>КРС, </a:t>
            </a:r>
          </a:p>
          <a:p>
            <a:r>
              <a:rPr lang="en-US" sz="1600" dirty="0"/>
              <a:t>b – </a:t>
            </a:r>
            <a:r>
              <a:rPr lang="ru-RU" sz="1600" dirty="0"/>
              <a:t>бюджет, </a:t>
            </a:r>
          </a:p>
          <a:p>
            <a:r>
              <a:rPr lang="en-US" sz="1600" dirty="0"/>
              <a:t>O – </a:t>
            </a:r>
            <a:r>
              <a:rPr lang="ru-RU" sz="1600" dirty="0"/>
              <a:t>очники, </a:t>
            </a:r>
            <a:r>
              <a:rPr lang="en-US" sz="1600" dirty="0"/>
              <a:t>Z – </a:t>
            </a:r>
            <a:r>
              <a:rPr lang="ru-RU" sz="1600" dirty="0" err="1"/>
              <a:t>заочники+вечерники</a:t>
            </a:r>
            <a:r>
              <a:rPr lang="ru-RU" sz="1600" dirty="0"/>
              <a:t>, </a:t>
            </a:r>
          </a:p>
          <a:p>
            <a:r>
              <a:rPr lang="en-US" sz="1600" dirty="0"/>
              <a:t>R – </a:t>
            </a:r>
            <a:r>
              <a:rPr lang="ru-RU" sz="1600" dirty="0"/>
              <a:t>реальный сектор экономики, </a:t>
            </a:r>
            <a:r>
              <a:rPr lang="en-US" sz="1600" dirty="0"/>
              <a:t>S – </a:t>
            </a:r>
            <a:r>
              <a:rPr lang="ru-RU" sz="1600" dirty="0"/>
              <a:t>социальный сектор, </a:t>
            </a:r>
            <a:r>
              <a:rPr lang="en-US" sz="1600" dirty="0"/>
              <a:t>L – </a:t>
            </a:r>
            <a:r>
              <a:rPr lang="ru-RU" sz="1600" dirty="0"/>
              <a:t>науки об обществе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1974"/>
            <a:ext cx="10093019" cy="226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65008"/>
            <a:ext cx="10093019" cy="226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авая фигурная скобка 4"/>
          <p:cNvSpPr/>
          <p:nvPr/>
        </p:nvSpPr>
        <p:spPr>
          <a:xfrm>
            <a:off x="10093019" y="1992703"/>
            <a:ext cx="258679" cy="414068"/>
          </a:xfrm>
          <a:prstGeom prst="rightBrac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лыбающееся лицо 7"/>
          <p:cNvSpPr/>
          <p:nvPr/>
        </p:nvSpPr>
        <p:spPr>
          <a:xfrm>
            <a:off x="5796953" y="626037"/>
            <a:ext cx="370936" cy="369332"/>
          </a:xfrm>
          <a:prstGeom prst="smileyFac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355335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13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83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В(П)О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26944" y="5680818"/>
            <a:ext cx="78759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 – </a:t>
            </a:r>
            <a:r>
              <a:rPr lang="ru-RU" sz="1600" dirty="0" err="1"/>
              <a:t>бакалавриат</a:t>
            </a:r>
            <a:r>
              <a:rPr lang="ru-RU" sz="1600" dirty="0"/>
              <a:t>, </a:t>
            </a:r>
            <a:r>
              <a:rPr lang="en-US" sz="1600" dirty="0"/>
              <a:t>S – </a:t>
            </a:r>
            <a:r>
              <a:rPr lang="ru-RU" sz="1600" dirty="0" err="1"/>
              <a:t>специалитет</a:t>
            </a:r>
            <a:r>
              <a:rPr lang="ru-RU" sz="1600" dirty="0"/>
              <a:t>, </a:t>
            </a:r>
          </a:p>
          <a:p>
            <a:r>
              <a:rPr lang="en-US" sz="1600" dirty="0"/>
              <a:t>b – </a:t>
            </a:r>
            <a:r>
              <a:rPr lang="ru-RU" sz="1600" dirty="0"/>
              <a:t>бюджет, </a:t>
            </a:r>
          </a:p>
          <a:p>
            <a:r>
              <a:rPr lang="en-US" sz="1600" dirty="0"/>
              <a:t>O – </a:t>
            </a:r>
            <a:r>
              <a:rPr lang="ru-RU" sz="1600" dirty="0"/>
              <a:t>очники, </a:t>
            </a:r>
            <a:r>
              <a:rPr lang="en-US" sz="1600" dirty="0"/>
              <a:t>Z – </a:t>
            </a:r>
            <a:r>
              <a:rPr lang="ru-RU" sz="1600" dirty="0" err="1"/>
              <a:t>заочники+вечерники</a:t>
            </a:r>
            <a:r>
              <a:rPr lang="ru-RU" sz="1600" dirty="0"/>
              <a:t>, </a:t>
            </a:r>
          </a:p>
          <a:p>
            <a:r>
              <a:rPr lang="en-US" sz="1600" dirty="0"/>
              <a:t>R – </a:t>
            </a:r>
            <a:r>
              <a:rPr lang="ru-RU" sz="1600" dirty="0"/>
              <a:t>реальный сектор экономики, </a:t>
            </a:r>
            <a:r>
              <a:rPr lang="en-US" sz="1600" dirty="0"/>
              <a:t>S – </a:t>
            </a:r>
            <a:r>
              <a:rPr lang="ru-RU" sz="1600" dirty="0"/>
              <a:t>социальный сектор, </a:t>
            </a:r>
            <a:r>
              <a:rPr lang="en-US" sz="1600" dirty="0"/>
              <a:t>L – </a:t>
            </a:r>
            <a:r>
              <a:rPr lang="ru-RU" sz="1600" dirty="0"/>
              <a:t>науки об обществе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9228"/>
            <a:ext cx="10093019" cy="226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3250"/>
            <a:ext cx="10093019" cy="226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авая фигурная скобка 7"/>
          <p:cNvSpPr/>
          <p:nvPr/>
        </p:nvSpPr>
        <p:spPr>
          <a:xfrm>
            <a:off x="10093019" y="1835226"/>
            <a:ext cx="258679" cy="994238"/>
          </a:xfrm>
          <a:prstGeom prst="rightBrac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71550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14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СПО</a:t>
            </a:r>
            <a:r>
              <a:rPr lang="en-US" dirty="0"/>
              <a:t> </a:t>
            </a:r>
            <a:r>
              <a:rPr lang="ru-RU" dirty="0"/>
              <a:t>и В(П)О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26944" y="5680818"/>
            <a:ext cx="78759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SS – </a:t>
            </a:r>
            <a:r>
              <a:rPr lang="ru-RU" sz="1600" dirty="0"/>
              <a:t>ССЗ, </a:t>
            </a:r>
            <a:r>
              <a:rPr lang="en-US" sz="1600" dirty="0"/>
              <a:t>K – </a:t>
            </a:r>
            <a:r>
              <a:rPr lang="ru-RU" sz="1600" dirty="0"/>
              <a:t>КРС, </a:t>
            </a:r>
            <a:r>
              <a:rPr lang="en-US" sz="1600" dirty="0"/>
              <a:t>B – </a:t>
            </a:r>
            <a:r>
              <a:rPr lang="ru-RU" sz="1600" dirty="0" err="1"/>
              <a:t>бакалавриат</a:t>
            </a:r>
            <a:r>
              <a:rPr lang="ru-RU" sz="1600" dirty="0"/>
              <a:t>, </a:t>
            </a:r>
            <a:r>
              <a:rPr lang="en-US" sz="1600" dirty="0"/>
              <a:t>S – </a:t>
            </a:r>
            <a:r>
              <a:rPr lang="ru-RU" sz="1600" dirty="0" err="1"/>
              <a:t>специалитет</a:t>
            </a:r>
            <a:r>
              <a:rPr lang="ru-RU" sz="1600" dirty="0"/>
              <a:t>, </a:t>
            </a:r>
          </a:p>
          <a:p>
            <a:r>
              <a:rPr lang="en-US" sz="1600" dirty="0"/>
              <a:t>b – </a:t>
            </a:r>
            <a:r>
              <a:rPr lang="ru-RU" sz="1600" dirty="0"/>
              <a:t>бюджет,  </a:t>
            </a:r>
          </a:p>
          <a:p>
            <a:r>
              <a:rPr lang="en-US" sz="1600" dirty="0"/>
              <a:t>O – </a:t>
            </a:r>
            <a:r>
              <a:rPr lang="ru-RU" sz="1600" dirty="0"/>
              <a:t>очники, </a:t>
            </a:r>
            <a:r>
              <a:rPr lang="en-US" sz="1600" dirty="0"/>
              <a:t>Z – </a:t>
            </a:r>
            <a:r>
              <a:rPr lang="ru-RU" sz="1600" dirty="0" err="1"/>
              <a:t>заочники+вечерники</a:t>
            </a:r>
            <a:r>
              <a:rPr lang="ru-RU" sz="1600" dirty="0"/>
              <a:t>, </a:t>
            </a:r>
          </a:p>
          <a:p>
            <a:r>
              <a:rPr lang="en-US" sz="1600" dirty="0"/>
              <a:t>R – </a:t>
            </a:r>
            <a:r>
              <a:rPr lang="ru-RU" sz="1600" dirty="0"/>
              <a:t>реальный сектор экономики, </a:t>
            </a:r>
            <a:r>
              <a:rPr lang="en-US" sz="1600" dirty="0"/>
              <a:t>S – </a:t>
            </a:r>
            <a:r>
              <a:rPr lang="ru-RU" sz="1600" dirty="0"/>
              <a:t>социальный сектор, </a:t>
            </a:r>
            <a:r>
              <a:rPr lang="en-US" sz="1600" dirty="0"/>
              <a:t>L – </a:t>
            </a:r>
            <a:r>
              <a:rPr lang="ru-RU" sz="1600" dirty="0"/>
              <a:t>науки об обществе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1974"/>
            <a:ext cx="10093019" cy="226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30503"/>
            <a:ext cx="10093019" cy="226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авая фигурная скобка 7"/>
          <p:cNvSpPr/>
          <p:nvPr/>
        </p:nvSpPr>
        <p:spPr>
          <a:xfrm>
            <a:off x="10093019" y="1986093"/>
            <a:ext cx="258679" cy="429304"/>
          </a:xfrm>
          <a:prstGeom prst="rightBrace">
            <a:avLst/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авая фигурная скобка 8"/>
          <p:cNvSpPr/>
          <p:nvPr/>
        </p:nvSpPr>
        <p:spPr>
          <a:xfrm>
            <a:off x="10093019" y="4267874"/>
            <a:ext cx="258679" cy="1002866"/>
          </a:xfrm>
          <a:prstGeom prst="rightBrace">
            <a:avLst>
              <a:gd name="adj1" fmla="val 0"/>
              <a:gd name="adj2" fmla="val 50000"/>
            </a:avLst>
          </a:prstGeom>
          <a:ln w="349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16192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15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СПО</a:t>
            </a:r>
            <a:r>
              <a:rPr lang="en-US" dirty="0"/>
              <a:t> </a:t>
            </a:r>
            <a:r>
              <a:rPr lang="ru-RU" dirty="0"/>
              <a:t>и В(П)О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26944" y="5680818"/>
            <a:ext cx="78759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SS – </a:t>
            </a:r>
            <a:r>
              <a:rPr lang="ru-RU" sz="1600" dirty="0"/>
              <a:t>ССЗ, </a:t>
            </a:r>
            <a:r>
              <a:rPr lang="en-US" sz="1600" dirty="0"/>
              <a:t>K – </a:t>
            </a:r>
            <a:r>
              <a:rPr lang="ru-RU" sz="1600" dirty="0"/>
              <a:t>КРС, </a:t>
            </a:r>
            <a:r>
              <a:rPr lang="en-US" sz="1600" dirty="0"/>
              <a:t>B – </a:t>
            </a:r>
            <a:r>
              <a:rPr lang="ru-RU" sz="1600" dirty="0" err="1"/>
              <a:t>бакалавриат</a:t>
            </a:r>
            <a:r>
              <a:rPr lang="ru-RU" sz="1600" dirty="0"/>
              <a:t>, </a:t>
            </a:r>
            <a:r>
              <a:rPr lang="en-US" sz="1600" dirty="0"/>
              <a:t>S – </a:t>
            </a:r>
            <a:r>
              <a:rPr lang="ru-RU" sz="1600" dirty="0" err="1"/>
              <a:t>специалитет</a:t>
            </a:r>
            <a:r>
              <a:rPr lang="ru-RU" sz="1600" dirty="0"/>
              <a:t>, </a:t>
            </a:r>
          </a:p>
          <a:p>
            <a:r>
              <a:rPr lang="en-US" sz="1600" dirty="0"/>
              <a:t>b – </a:t>
            </a:r>
            <a:r>
              <a:rPr lang="ru-RU" sz="1600" dirty="0"/>
              <a:t>бюджет,  </a:t>
            </a:r>
          </a:p>
          <a:p>
            <a:r>
              <a:rPr lang="en-US" sz="1600" dirty="0"/>
              <a:t>O – </a:t>
            </a:r>
            <a:r>
              <a:rPr lang="ru-RU" sz="1600" dirty="0"/>
              <a:t>очники, </a:t>
            </a:r>
            <a:r>
              <a:rPr lang="en-US" sz="1600" dirty="0"/>
              <a:t>Z – </a:t>
            </a:r>
            <a:r>
              <a:rPr lang="ru-RU" sz="1600" dirty="0" err="1"/>
              <a:t>заочники+вечерники</a:t>
            </a:r>
            <a:r>
              <a:rPr lang="ru-RU" sz="1600" dirty="0"/>
              <a:t>, </a:t>
            </a:r>
          </a:p>
          <a:p>
            <a:r>
              <a:rPr lang="en-US" sz="1600" dirty="0"/>
              <a:t>R – </a:t>
            </a:r>
            <a:r>
              <a:rPr lang="ru-RU" sz="1600" dirty="0"/>
              <a:t>реальный сектор экономики, </a:t>
            </a:r>
            <a:r>
              <a:rPr lang="en-US" sz="1600" dirty="0"/>
              <a:t>S – </a:t>
            </a:r>
            <a:r>
              <a:rPr lang="ru-RU" sz="1600" dirty="0"/>
              <a:t>социальный сектор, </a:t>
            </a:r>
            <a:r>
              <a:rPr lang="en-US" sz="1600" dirty="0"/>
              <a:t>L – </a:t>
            </a:r>
            <a:r>
              <a:rPr lang="ru-RU" sz="1600" dirty="0"/>
              <a:t>науки об обществе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3250"/>
            <a:ext cx="10093019" cy="226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10703"/>
            <a:ext cx="10093019" cy="226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Улыбающееся лицо 2"/>
          <p:cNvSpPr/>
          <p:nvPr/>
        </p:nvSpPr>
        <p:spPr>
          <a:xfrm>
            <a:off x="5796953" y="626037"/>
            <a:ext cx="370936" cy="369332"/>
          </a:xfrm>
          <a:prstGeom prst="smileyFace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34836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16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8574" y="1115661"/>
            <a:ext cx="1124021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Основная гипотеза</a:t>
            </a:r>
            <a:r>
              <a:rPr lang="ru-RU" dirty="0"/>
              <a:t>.</a:t>
            </a:r>
          </a:p>
          <a:p>
            <a:r>
              <a:rPr lang="ru-RU" dirty="0"/>
              <a:t>Может быть разумнее рассматривать не отдельно СПО и отдельно В(П)О?</a:t>
            </a:r>
          </a:p>
          <a:p>
            <a:r>
              <a:rPr lang="ru-RU" dirty="0"/>
              <a:t>Может быть они взаимосвязаны и влияют друг на друга?</a:t>
            </a:r>
          </a:p>
          <a:p>
            <a:endParaRPr lang="en-US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1701936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73192" y="1003517"/>
            <a:ext cx="100411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/>
              <a:t>Основной подход </a:t>
            </a:r>
          </a:p>
          <a:p>
            <a:r>
              <a:rPr lang="ru-RU" dirty="0"/>
              <a:t>Используем максимальное число показателей бюджетного приема</a:t>
            </a:r>
            <a:endParaRPr lang="en-US" dirty="0"/>
          </a:p>
          <a:p>
            <a:r>
              <a:rPr lang="ru-RU" dirty="0"/>
              <a:t>Используем абсолютные значения КЦП.</a:t>
            </a:r>
          </a:p>
          <a:p>
            <a:r>
              <a:rPr lang="ru-RU" dirty="0"/>
              <a:t>…..</a:t>
            </a:r>
          </a:p>
          <a:p>
            <a:r>
              <a:rPr lang="ru-RU" dirty="0"/>
              <a:t>В силу отсутствия теории на текущий момент времени, начинаем с разведывательного  факторного анализа.</a:t>
            </a:r>
          </a:p>
          <a:p>
            <a:r>
              <a:rPr lang="ru-RU" dirty="0"/>
              <a:t>…..</a:t>
            </a:r>
          </a:p>
          <a:p>
            <a:endParaRPr lang="ru-RU" dirty="0"/>
          </a:p>
          <a:p>
            <a:r>
              <a:rPr lang="ru-RU" dirty="0"/>
              <a:t>Поскольку одной из проблем </a:t>
            </a:r>
            <a:r>
              <a:rPr lang="en-US" dirty="0"/>
              <a:t>EFA </a:t>
            </a:r>
            <a:r>
              <a:rPr lang="ru-RU" dirty="0"/>
              <a:t>является «</a:t>
            </a:r>
            <a:r>
              <a:rPr lang="ru-RU" dirty="0" err="1"/>
              <a:t>заточенность</a:t>
            </a:r>
            <a:r>
              <a:rPr lang="ru-RU" dirty="0"/>
              <a:t> на данных», анализ проводим на </a:t>
            </a:r>
          </a:p>
          <a:p>
            <a:r>
              <a:rPr lang="ru-RU" dirty="0"/>
              <a:t>четырех временных периодах. </a:t>
            </a:r>
          </a:p>
          <a:p>
            <a:r>
              <a:rPr lang="ru-RU" dirty="0"/>
              <a:t>Помимо панели данных целиком (2017-2024 годы), мы отдельно рассматриваем:</a:t>
            </a:r>
          </a:p>
          <a:p>
            <a:pPr marL="285750" indent="-285750">
              <a:buFontTx/>
              <a:buChar char="-"/>
            </a:pPr>
            <a:r>
              <a:rPr lang="ru-RU" dirty="0" err="1"/>
              <a:t>допандемийный</a:t>
            </a:r>
            <a:r>
              <a:rPr lang="ru-RU" dirty="0"/>
              <a:t> период (2017-2019 годы);</a:t>
            </a:r>
          </a:p>
          <a:p>
            <a:pPr marL="285750" indent="-285750">
              <a:buFontTx/>
              <a:buChar char="-"/>
            </a:pPr>
            <a:r>
              <a:rPr lang="ru-RU" dirty="0" err="1"/>
              <a:t>пандемийный</a:t>
            </a:r>
            <a:r>
              <a:rPr lang="ru-RU" dirty="0"/>
              <a:t> период (2020-202</a:t>
            </a:r>
            <a:r>
              <a:rPr lang="en-US" dirty="0"/>
              <a:t>1</a:t>
            </a:r>
            <a:r>
              <a:rPr lang="ru-RU" dirty="0"/>
              <a:t> годы);</a:t>
            </a:r>
          </a:p>
          <a:p>
            <a:pPr marL="285750" indent="-285750">
              <a:buFontTx/>
              <a:buChar char="-"/>
            </a:pPr>
            <a:r>
              <a:rPr lang="ru-RU" dirty="0" err="1"/>
              <a:t>постпандемийный</a:t>
            </a:r>
            <a:r>
              <a:rPr lang="ru-RU" dirty="0"/>
              <a:t> период (202</a:t>
            </a:r>
            <a:r>
              <a:rPr lang="en-US" dirty="0"/>
              <a:t>2</a:t>
            </a:r>
            <a:r>
              <a:rPr lang="ru-RU" dirty="0"/>
              <a:t>-2024 годы)</a:t>
            </a:r>
          </a:p>
          <a:p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8301372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18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23597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Немного о методике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6981" y="1003517"/>
            <a:ext cx="105673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Типовая итерация.</a:t>
            </a:r>
          </a:p>
          <a:p>
            <a:pPr marL="342900" indent="-342900">
              <a:buAutoNum type="arabicPeriod"/>
            </a:pPr>
            <a:r>
              <a:rPr lang="ru-RU" dirty="0"/>
              <a:t>Выбираем диапазон данных - в данном примере панель целиком (2017-2024 годы)</a:t>
            </a:r>
          </a:p>
          <a:p>
            <a:pPr marL="342900" indent="-342900">
              <a:buFontTx/>
              <a:buAutoNum type="arabicPeriod"/>
            </a:pPr>
            <a:r>
              <a:rPr lang="ru-RU" dirty="0"/>
              <a:t>Проверяем адекватность набора</a:t>
            </a:r>
            <a:r>
              <a:rPr lang="en-US" dirty="0"/>
              <a:t> {KMO}</a:t>
            </a:r>
            <a:endParaRPr lang="ru-RU" dirty="0"/>
          </a:p>
          <a:p>
            <a:pPr marL="342900" indent="-342900">
              <a:buFontTx/>
              <a:buAutoNum type="arabicPeriod"/>
            </a:pPr>
            <a:r>
              <a:rPr lang="ru-RU" dirty="0"/>
              <a:t>Определяем число факторов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6382" y="2512791"/>
            <a:ext cx="5340592" cy="3782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68" y="2143461"/>
            <a:ext cx="3988059" cy="3055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71492" y="2083074"/>
            <a:ext cx="5803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4. Выполняем </a:t>
            </a:r>
            <a:r>
              <a:rPr lang="en-US" dirty="0"/>
              <a:t>EFA {</a:t>
            </a:r>
            <a:r>
              <a:rPr lang="en-US" sz="1200" dirty="0"/>
              <a:t>rotate = "</a:t>
            </a:r>
            <a:r>
              <a:rPr lang="en-US" sz="1200" dirty="0" err="1"/>
              <a:t>oblimin</a:t>
            </a:r>
            <a:r>
              <a:rPr lang="en-US" sz="1200" dirty="0"/>
              <a:t>",</a:t>
            </a:r>
            <a:r>
              <a:rPr lang="ru-RU" sz="1200" dirty="0"/>
              <a:t> </a:t>
            </a:r>
            <a:r>
              <a:rPr lang="en-US" sz="1200" dirty="0" err="1"/>
              <a:t>fm</a:t>
            </a:r>
            <a:r>
              <a:rPr lang="en-US" sz="1200" dirty="0"/>
              <a:t> = "ml",</a:t>
            </a:r>
            <a:r>
              <a:rPr lang="ru-RU" sz="1200" dirty="0"/>
              <a:t> </a:t>
            </a:r>
            <a:r>
              <a:rPr lang="en-US" sz="1200" dirty="0"/>
              <a:t>scores = "</a:t>
            </a:r>
            <a:r>
              <a:rPr lang="en-US" sz="1200" dirty="0" err="1"/>
              <a:t>tenBerge</a:t>
            </a:r>
            <a:r>
              <a:rPr lang="en-US" sz="1200" dirty="0"/>
              <a:t>“}</a:t>
            </a:r>
            <a:r>
              <a:rPr lang="ru-RU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10517" y="6295413"/>
            <a:ext cx="3815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5. Упрощаем модель и повторяем</a:t>
            </a:r>
          </a:p>
        </p:txBody>
      </p:sp>
    </p:spTree>
    <p:extLst>
      <p:ext uri="{BB962C8B-B14F-4D97-AF65-F5344CB8AC3E}">
        <p14:creationId xmlns:p14="http://schemas.microsoft.com/office/powerpoint/2010/main" val="575580653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45" y="1443463"/>
            <a:ext cx="9260190" cy="3775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19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1400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Результаты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6981" y="1003517"/>
            <a:ext cx="4986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Набор 2017-2024. Финальная итерация.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8648" y="1993992"/>
            <a:ext cx="3938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Невероятно, но получилось ДВА фактора</a:t>
            </a:r>
            <a:r>
              <a:rPr lang="ru-RU" sz="1400" dirty="0">
                <a:sym typeface="Wingdings" panose="05000000000000000000" pitchFamily="2" charset="2"/>
              </a:rPr>
              <a:t>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59851" y="3411291"/>
            <a:ext cx="564108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Однако есть некоторые «особенности», а именно: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Bb_Pv_O_S</a:t>
            </a:r>
            <a:r>
              <a:rPr lang="ru-RU" sz="1400" dirty="0"/>
              <a:t> и </a:t>
            </a:r>
            <a:r>
              <a:rPr lang="en-US" sz="1400" dirty="0"/>
              <a:t>Bb</a:t>
            </a:r>
            <a:r>
              <a:rPr lang="ru-RU" sz="1400" dirty="0"/>
              <a:t>_</a:t>
            </a:r>
            <a:r>
              <a:rPr lang="en-US" sz="1400" dirty="0" err="1"/>
              <a:t>Pv</a:t>
            </a:r>
            <a:r>
              <a:rPr lang="ru-RU" sz="1400" dirty="0"/>
              <a:t>_</a:t>
            </a:r>
            <a:r>
              <a:rPr lang="en-US" sz="1400" dirty="0"/>
              <a:t>Z</a:t>
            </a:r>
            <a:r>
              <a:rPr lang="ru-RU" sz="1400" dirty="0"/>
              <a:t>_</a:t>
            </a:r>
            <a:r>
              <a:rPr lang="en-US" sz="1400" dirty="0"/>
              <a:t>R </a:t>
            </a:r>
            <a:r>
              <a:rPr lang="ru-RU" sz="1400" dirty="0"/>
              <a:t>– </a:t>
            </a:r>
            <a:r>
              <a:rPr lang="en-US" sz="1400" dirty="0"/>
              <a:t>“</a:t>
            </a:r>
            <a:r>
              <a:rPr lang="ru-RU" sz="1400" dirty="0"/>
              <a:t>с ориентацией не определились</a:t>
            </a:r>
            <a:r>
              <a:rPr lang="en-US" sz="1400" dirty="0"/>
              <a:t>@</a:t>
            </a:r>
            <a:r>
              <a:rPr lang="ru-RU" sz="1400" dirty="0"/>
              <a:t> (перекрестные нагрузки)</a:t>
            </a:r>
          </a:p>
          <a:p>
            <a:r>
              <a:rPr lang="ru-RU" sz="1400" dirty="0"/>
              <a:t>- </a:t>
            </a:r>
            <a:r>
              <a:rPr lang="ru-RU" sz="1400" dirty="0" err="1"/>
              <a:t>Kb_Pv_O_S</a:t>
            </a:r>
            <a:r>
              <a:rPr lang="ru-RU" sz="1400" dirty="0"/>
              <a:t>  - хочет примкнуть к В(П)О</a:t>
            </a:r>
          </a:p>
          <a:p>
            <a:r>
              <a:rPr lang="ru-RU" sz="1400" dirty="0"/>
              <a:t>- </a:t>
            </a:r>
            <a:r>
              <a:rPr lang="en-US" sz="1400" dirty="0"/>
              <a:t>Bb</a:t>
            </a:r>
            <a:r>
              <a:rPr lang="ru-RU" sz="1400" dirty="0"/>
              <a:t>_</a:t>
            </a:r>
            <a:r>
              <a:rPr lang="en-US" sz="1400" dirty="0" err="1"/>
              <a:t>Pv</a:t>
            </a:r>
            <a:r>
              <a:rPr lang="ru-RU" sz="1400" dirty="0"/>
              <a:t>_</a:t>
            </a:r>
            <a:r>
              <a:rPr lang="en-US" sz="1400" dirty="0"/>
              <a:t>Z</a:t>
            </a:r>
            <a:r>
              <a:rPr lang="ru-RU" sz="1400" dirty="0"/>
              <a:t>_</a:t>
            </a:r>
            <a:r>
              <a:rPr lang="en-US" sz="1400" dirty="0"/>
              <a:t>S</a:t>
            </a:r>
            <a:r>
              <a:rPr lang="ru-RU" sz="1400" dirty="0"/>
              <a:t>  - хочет примкнуть к  СПО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61882" y="2333185"/>
            <a:ext cx="3998146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1400" dirty="0"/>
              <a:t>Желтый цвет – фактор структуры КЦП В(П)О</a:t>
            </a:r>
            <a:r>
              <a:rPr lang="en-US" sz="1400" dirty="0"/>
              <a:t>;</a:t>
            </a:r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6448647" y="2651551"/>
            <a:ext cx="4022768" cy="30777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ru-RU" sz="1400" dirty="0"/>
              <a:t>Зеленый цвет – фактор структуры КЦП СПО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3510951" y="5516916"/>
            <a:ext cx="78759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SS – </a:t>
            </a:r>
            <a:r>
              <a:rPr lang="ru-RU" sz="1600" dirty="0"/>
              <a:t>ССЗ, </a:t>
            </a:r>
            <a:r>
              <a:rPr lang="en-US" sz="1600" dirty="0"/>
              <a:t>K – </a:t>
            </a:r>
            <a:r>
              <a:rPr lang="ru-RU" sz="1600" dirty="0"/>
              <a:t>КРС, </a:t>
            </a:r>
            <a:r>
              <a:rPr lang="en-US" sz="1600" dirty="0"/>
              <a:t>B – </a:t>
            </a:r>
            <a:r>
              <a:rPr lang="ru-RU" sz="1600" dirty="0" err="1"/>
              <a:t>бакалавриат</a:t>
            </a:r>
            <a:r>
              <a:rPr lang="ru-RU" sz="1600" dirty="0"/>
              <a:t>, </a:t>
            </a:r>
            <a:r>
              <a:rPr lang="en-US" sz="1600" dirty="0"/>
              <a:t>S – </a:t>
            </a:r>
            <a:r>
              <a:rPr lang="ru-RU" sz="1600" dirty="0" err="1"/>
              <a:t>специалитет</a:t>
            </a:r>
            <a:r>
              <a:rPr lang="ru-RU" sz="1600" dirty="0"/>
              <a:t>, </a:t>
            </a:r>
          </a:p>
          <a:p>
            <a:r>
              <a:rPr lang="en-US" sz="1600" dirty="0"/>
              <a:t>b – </a:t>
            </a:r>
            <a:r>
              <a:rPr lang="ru-RU" sz="1600" dirty="0"/>
              <a:t>бюджет, </a:t>
            </a:r>
          </a:p>
          <a:p>
            <a:r>
              <a:rPr lang="en-US" sz="1600" dirty="0"/>
              <a:t>O – </a:t>
            </a:r>
            <a:r>
              <a:rPr lang="ru-RU" sz="1600" dirty="0"/>
              <a:t>очники, </a:t>
            </a:r>
            <a:r>
              <a:rPr lang="en-US" sz="1600" dirty="0"/>
              <a:t>Z – </a:t>
            </a:r>
            <a:r>
              <a:rPr lang="ru-RU" sz="1600" dirty="0" err="1"/>
              <a:t>заочники+вечерники</a:t>
            </a:r>
            <a:r>
              <a:rPr lang="ru-RU" sz="1600" dirty="0"/>
              <a:t>, </a:t>
            </a:r>
          </a:p>
          <a:p>
            <a:r>
              <a:rPr lang="en-US" sz="1600" dirty="0"/>
              <a:t>R – </a:t>
            </a:r>
            <a:r>
              <a:rPr lang="ru-RU" sz="1600" dirty="0"/>
              <a:t>реальный сектор экономики, </a:t>
            </a:r>
            <a:r>
              <a:rPr lang="en-US" sz="1600" dirty="0"/>
              <a:t>S – </a:t>
            </a:r>
            <a:r>
              <a:rPr lang="ru-RU" sz="1600" dirty="0"/>
              <a:t>социальный сектор, </a:t>
            </a:r>
            <a:r>
              <a:rPr lang="en-US" sz="1600" dirty="0"/>
              <a:t>L – </a:t>
            </a:r>
            <a:r>
              <a:rPr lang="ru-RU" sz="1600" dirty="0"/>
              <a:t>науки об обществе</a:t>
            </a:r>
          </a:p>
        </p:txBody>
      </p:sp>
    </p:spTree>
    <p:extLst>
      <p:ext uri="{BB962C8B-B14F-4D97-AF65-F5344CB8AC3E}">
        <p14:creationId xmlns:p14="http://schemas.microsoft.com/office/powerpoint/2010/main" val="1241390693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45" y="1443463"/>
            <a:ext cx="9260190" cy="3775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20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1400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Результаты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6981" y="1003517"/>
            <a:ext cx="4986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Набор 2017-2024. Финальная итерация.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8648" y="1993992"/>
            <a:ext cx="39382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Невероятно, но получилось ДВА фактора</a:t>
            </a:r>
            <a:r>
              <a:rPr lang="ru-RU" sz="1400" dirty="0">
                <a:sym typeface="Wingdings" panose="05000000000000000000" pitchFamily="2" charset="2"/>
              </a:rPr>
              <a:t>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61882" y="2333185"/>
            <a:ext cx="3998146" cy="30777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sz="1400" dirty="0"/>
              <a:t>Желтый цвет – фактор структуры КЦП В(П)О</a:t>
            </a:r>
            <a:r>
              <a:rPr lang="en-US" sz="1400" dirty="0"/>
              <a:t>;</a:t>
            </a:r>
            <a:endParaRPr lang="ru-R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6448647" y="2651551"/>
            <a:ext cx="4022768" cy="307777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ru-RU" sz="1400" dirty="0"/>
              <a:t>Зеленый цвет – фактор структуры КЦП СПО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1906436" y="5426016"/>
            <a:ext cx="9894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EFA </a:t>
            </a:r>
            <a:r>
              <a:rPr lang="ru-RU" sz="1400" dirty="0"/>
              <a:t>на отдельных наборах данных (2017-2019; 2020-2021; 2022-2024 годы) дает принципиально такой же результат с точностью до небольших нюансов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10165" y="5445394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NB!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6325509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21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405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Предварительный вывод и гипотеза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6981" y="1937130"/>
            <a:ext cx="1039483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Гипотеза: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С точки зрения бюджетных КЦП профобразования</a:t>
            </a:r>
            <a:r>
              <a:rPr lang="en-US" dirty="0"/>
              <a:t> (</a:t>
            </a:r>
            <a:r>
              <a:rPr lang="ru-RU" dirty="0"/>
              <a:t>а может быть и не только)</a:t>
            </a:r>
          </a:p>
          <a:p>
            <a:pPr marL="285750" indent="-285750" algn="ctr">
              <a:buFontTx/>
              <a:buChar char="-"/>
            </a:pPr>
            <a:r>
              <a:rPr lang="ru-RU" dirty="0"/>
              <a:t>есть </a:t>
            </a:r>
            <a:r>
              <a:rPr lang="en-US" dirty="0"/>
              <a:t>“</a:t>
            </a:r>
            <a:r>
              <a:rPr lang="ru-RU" dirty="0" err="1"/>
              <a:t>СПОшные</a:t>
            </a:r>
            <a:r>
              <a:rPr lang="ru-RU" dirty="0"/>
              <a:t> </a:t>
            </a:r>
            <a:r>
              <a:rPr lang="en-US" dirty="0"/>
              <a:t>(</a:t>
            </a:r>
            <a:r>
              <a:rPr lang="ru-RU" i="1" dirty="0"/>
              <a:t>СПО-ориентированные</a:t>
            </a:r>
            <a:r>
              <a:rPr lang="ru-RU" dirty="0"/>
              <a:t>) регионы</a:t>
            </a:r>
            <a:r>
              <a:rPr lang="en-US" dirty="0"/>
              <a:t>”</a:t>
            </a:r>
            <a:endParaRPr lang="ru-RU" dirty="0"/>
          </a:p>
          <a:p>
            <a:pPr marL="285750" indent="-285750" algn="ctr">
              <a:buFontTx/>
              <a:buChar char="-"/>
            </a:pPr>
            <a:r>
              <a:rPr lang="ru-RU" dirty="0"/>
              <a:t>есть </a:t>
            </a:r>
            <a:r>
              <a:rPr lang="en-US" dirty="0"/>
              <a:t>“</a:t>
            </a:r>
            <a:r>
              <a:rPr lang="ru-RU" dirty="0"/>
              <a:t>В(П)</a:t>
            </a:r>
            <a:r>
              <a:rPr lang="ru-RU" dirty="0" err="1"/>
              <a:t>Ошные</a:t>
            </a:r>
            <a:r>
              <a:rPr lang="ru-RU" dirty="0"/>
              <a:t> (</a:t>
            </a:r>
            <a:r>
              <a:rPr lang="ru-RU" i="1" dirty="0"/>
              <a:t>В(П)О-ориентированные</a:t>
            </a:r>
            <a:r>
              <a:rPr lang="ru-RU" dirty="0"/>
              <a:t>) регионы</a:t>
            </a:r>
            <a:r>
              <a:rPr lang="en-US" dirty="0"/>
              <a:t>”</a:t>
            </a: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/>
            <a:r>
              <a:rPr lang="ru-RU" dirty="0"/>
              <a:t>Для ее проверки выполним кластерный анализ регионов Российской Федерации, базируясь на  финальном наборе показателей факторного анализа </a:t>
            </a:r>
          </a:p>
        </p:txBody>
      </p:sp>
    </p:spTree>
    <p:extLst>
      <p:ext uri="{BB962C8B-B14F-4D97-AF65-F5344CB8AC3E}">
        <p14:creationId xmlns:p14="http://schemas.microsoft.com/office/powerpoint/2010/main" val="2424395055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22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3633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Проблемы кластерного анализа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6980" y="1693630"/>
            <a:ext cx="9583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«</a:t>
            </a:r>
            <a:r>
              <a:rPr lang="ru-RU" dirty="0" err="1"/>
              <a:t>Кластеризовать</a:t>
            </a:r>
            <a:r>
              <a:rPr lang="ru-RU" dirty="0"/>
              <a:t> можно всегда, даже в тех случаях, когда кластеров нет» </a:t>
            </a:r>
            <a:r>
              <a:rPr lang="ru-RU" dirty="0">
                <a:sym typeface="Wingdings" panose="05000000000000000000" pitchFamily="2" charset="2"/>
              </a:rPr>
              <a:t></a:t>
            </a:r>
          </a:p>
          <a:p>
            <a:r>
              <a:rPr lang="ru-RU" dirty="0">
                <a:sym typeface="Wingdings" panose="05000000000000000000" pitchFamily="2" charset="2"/>
              </a:rPr>
              <a:t>	Здесь у нас все хорошо.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6978" y="3013266"/>
            <a:ext cx="102223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Нужно понять на сколько кластеров разбивать. </a:t>
            </a:r>
          </a:p>
          <a:p>
            <a:r>
              <a:rPr lang="ru-RU" sz="1600" dirty="0"/>
              <a:t>И здесь все «стандартные методы», включая иерархическую кластеризацию с любым способом вычисления </a:t>
            </a:r>
            <a:r>
              <a:rPr lang="ru-RU" sz="1600" dirty="0" err="1"/>
              <a:t>межкластерного</a:t>
            </a:r>
            <a:r>
              <a:rPr lang="ru-RU" sz="1600" dirty="0"/>
              <a:t> расстояния (</a:t>
            </a:r>
            <a:r>
              <a:rPr lang="en-US" sz="1600" dirty="0"/>
              <a:t>Ward, </a:t>
            </a:r>
            <a:r>
              <a:rPr lang="ru-RU" sz="1600" dirty="0" err="1"/>
              <a:t>центроиды</a:t>
            </a:r>
            <a:r>
              <a:rPr lang="ru-RU" sz="1600" dirty="0"/>
              <a:t>, ….)</a:t>
            </a:r>
            <a:r>
              <a:rPr lang="en-US" sz="1600" dirty="0"/>
              <a:t> </a:t>
            </a:r>
            <a:r>
              <a:rPr lang="ru-RU" sz="1600" dirty="0"/>
              <a:t>и метод </a:t>
            </a:r>
            <a:r>
              <a:rPr lang="en-US" sz="1600" dirty="0"/>
              <a:t>k-means</a:t>
            </a:r>
            <a:r>
              <a:rPr lang="ru-RU" sz="1600" dirty="0"/>
              <a:t>, однозначно говорят – КЛАСТЕРА ДВА. Отлично!!! Но….</a:t>
            </a:r>
          </a:p>
        </p:txBody>
      </p:sp>
    </p:spTree>
    <p:extLst>
      <p:ext uri="{BB962C8B-B14F-4D97-AF65-F5344CB8AC3E}">
        <p14:creationId xmlns:p14="http://schemas.microsoft.com/office/powerpoint/2010/main" val="1488640380"/>
      </p:ext>
    </p:extLst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23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3633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Проблемы кластерного анализа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6980" y="1693630"/>
            <a:ext cx="9583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«</a:t>
            </a:r>
            <a:r>
              <a:rPr lang="ru-RU" dirty="0" err="1"/>
              <a:t>Кластеризовать</a:t>
            </a:r>
            <a:r>
              <a:rPr lang="ru-RU" dirty="0"/>
              <a:t> можно всегда, даже в тех случаях, когда кластеров нет» </a:t>
            </a:r>
            <a:r>
              <a:rPr lang="ru-RU" dirty="0">
                <a:sym typeface="Wingdings" panose="05000000000000000000" pitchFamily="2" charset="2"/>
              </a:rPr>
              <a:t></a:t>
            </a:r>
          </a:p>
          <a:p>
            <a:r>
              <a:rPr lang="ru-RU" dirty="0">
                <a:sym typeface="Wingdings" panose="05000000000000000000" pitchFamily="2" charset="2"/>
              </a:rPr>
              <a:t>	Здесь у нас все хорошо.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6979" y="2474657"/>
            <a:ext cx="102223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Нужно понять на сколько кластеров разбивать. </a:t>
            </a:r>
          </a:p>
          <a:p>
            <a:r>
              <a:rPr lang="ru-RU" sz="1600" dirty="0"/>
              <a:t>И здесь все «стандартные методы», включая иерархическую кластеризацию с любым способом вычисления </a:t>
            </a:r>
            <a:r>
              <a:rPr lang="ru-RU" sz="1600" dirty="0" err="1"/>
              <a:t>межкластерного</a:t>
            </a:r>
            <a:r>
              <a:rPr lang="ru-RU" sz="1600" dirty="0"/>
              <a:t> расстояния (</a:t>
            </a:r>
            <a:r>
              <a:rPr lang="en-US" sz="1600" dirty="0"/>
              <a:t>Ward, </a:t>
            </a:r>
            <a:r>
              <a:rPr lang="ru-RU" sz="1600" dirty="0" err="1"/>
              <a:t>центроиды</a:t>
            </a:r>
            <a:r>
              <a:rPr lang="ru-RU" sz="1600" dirty="0"/>
              <a:t>, ….)</a:t>
            </a:r>
            <a:r>
              <a:rPr lang="en-US" sz="1600" dirty="0"/>
              <a:t> </a:t>
            </a:r>
            <a:r>
              <a:rPr lang="ru-RU" sz="1600" dirty="0"/>
              <a:t>и метод </a:t>
            </a:r>
            <a:r>
              <a:rPr lang="en-US" sz="1600" dirty="0"/>
              <a:t>k-means</a:t>
            </a:r>
            <a:r>
              <a:rPr lang="ru-RU" sz="1600" dirty="0"/>
              <a:t>, однозначно говорят – КЛАСТЕРА ДВА. Отлично!!! Но….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04731" y="3986205"/>
            <a:ext cx="45064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/>
              <a:t>КЛАСТЕРА ДВА: Россия и Москва </a:t>
            </a:r>
            <a:r>
              <a:rPr lang="ru-RU" sz="2000" dirty="0">
                <a:sym typeface="Wingdings" panose="05000000000000000000" pitchFamily="2" charset="2"/>
              </a:rPr>
              <a:t>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550956791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80" y="2439398"/>
            <a:ext cx="6473137" cy="363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24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3633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Проблемы кластерного анализа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6980" y="1111021"/>
            <a:ext cx="9583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Еще более </a:t>
            </a:r>
            <a:r>
              <a:rPr lang="en-US" dirty="0"/>
              <a:t>“</a:t>
            </a:r>
            <a:r>
              <a:rPr lang="ru-RU" dirty="0"/>
              <a:t>интересный</a:t>
            </a:r>
            <a:r>
              <a:rPr lang="en-US" dirty="0"/>
              <a:t>”</a:t>
            </a:r>
            <a:r>
              <a:rPr lang="ru-RU" dirty="0"/>
              <a:t> результат получается при использовании алгоритма кластеризации на основе плотности </a:t>
            </a:r>
            <a:r>
              <a:rPr lang="en-US" dirty="0"/>
              <a:t>DBSCAN [</a:t>
            </a:r>
            <a:r>
              <a:rPr lang="ru-RU" dirty="0" err="1"/>
              <a:t>Ester</a:t>
            </a:r>
            <a:r>
              <a:rPr lang="ru-RU" dirty="0"/>
              <a:t> </a:t>
            </a:r>
            <a:r>
              <a:rPr lang="ru-RU" dirty="0" err="1"/>
              <a:t>et</a:t>
            </a:r>
            <a:r>
              <a:rPr lang="ru-RU" dirty="0"/>
              <a:t> </a:t>
            </a:r>
            <a:r>
              <a:rPr lang="ru-RU" dirty="0" err="1"/>
              <a:t>al</a:t>
            </a:r>
            <a:r>
              <a:rPr lang="ru-RU" dirty="0"/>
              <a:t>. 1996</a:t>
            </a:r>
            <a:r>
              <a:rPr lang="en-US" dirty="0"/>
              <a:t>]</a:t>
            </a:r>
            <a:r>
              <a:rPr lang="ru-RU" dirty="0">
                <a:sym typeface="Wingdings" panose="05000000000000000000" pitchFamily="2" charset="2"/>
              </a:rPr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48391" y="2768447"/>
            <a:ext cx="45688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/>
              <a:t>Москва – даже не кластер, Москва - выброс</a:t>
            </a:r>
            <a:r>
              <a:rPr lang="ru-RU" sz="1600" dirty="0">
                <a:sym typeface="Wingdings" panose="05000000000000000000" pitchFamily="2" charset="2"/>
              </a:rPr>
              <a:t></a:t>
            </a:r>
            <a:endParaRPr lang="ru-RU" sz="1600" dirty="0"/>
          </a:p>
        </p:txBody>
      </p:sp>
      <p:sp>
        <p:nvSpPr>
          <p:cNvPr id="4" name="AutoShape 2" descr="http://127.0.0.1:41837/graphics/plot.png?width=1041&amp;height=585&amp;randomizer=-35031404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Стрелка влево 5"/>
          <p:cNvSpPr/>
          <p:nvPr/>
        </p:nvSpPr>
        <p:spPr>
          <a:xfrm>
            <a:off x="6771734" y="2917173"/>
            <a:ext cx="576657" cy="981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553261" y="4608117"/>
            <a:ext cx="5966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/>
              <a:t>СПб</a:t>
            </a:r>
          </a:p>
        </p:txBody>
      </p:sp>
      <p:sp>
        <p:nvSpPr>
          <p:cNvPr id="12" name="Стрелка влево 11"/>
          <p:cNvSpPr/>
          <p:nvPr/>
        </p:nvSpPr>
        <p:spPr>
          <a:xfrm>
            <a:off x="4724456" y="4728300"/>
            <a:ext cx="576657" cy="981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лево 12"/>
          <p:cNvSpPr/>
          <p:nvPr/>
        </p:nvSpPr>
        <p:spPr>
          <a:xfrm>
            <a:off x="3094006" y="5465051"/>
            <a:ext cx="576657" cy="98187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944814" y="5344868"/>
            <a:ext cx="4741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/>
              <a:t>РФ</a:t>
            </a:r>
          </a:p>
        </p:txBody>
      </p:sp>
    </p:spTree>
    <p:extLst>
      <p:ext uri="{BB962C8B-B14F-4D97-AF65-F5344CB8AC3E}">
        <p14:creationId xmlns:p14="http://schemas.microsoft.com/office/powerpoint/2010/main" val="3547908816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25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3633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Проблемы кластерного анализа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6980" y="1693630"/>
            <a:ext cx="9583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«</a:t>
            </a:r>
            <a:r>
              <a:rPr lang="ru-RU" dirty="0" err="1"/>
              <a:t>Кластеризовать</a:t>
            </a:r>
            <a:r>
              <a:rPr lang="ru-RU" dirty="0"/>
              <a:t> можно всегда, даже в тех случаях, когда кластеров нет» </a:t>
            </a:r>
            <a:r>
              <a:rPr lang="ru-RU" dirty="0">
                <a:sym typeface="Wingdings" panose="05000000000000000000" pitchFamily="2" charset="2"/>
              </a:rPr>
              <a:t></a:t>
            </a:r>
          </a:p>
          <a:p>
            <a:r>
              <a:rPr lang="ru-RU" dirty="0">
                <a:sym typeface="Wingdings" panose="05000000000000000000" pitchFamily="2" charset="2"/>
              </a:rPr>
              <a:t>	Здесь у нас все хорошо. 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6979" y="2474657"/>
            <a:ext cx="1022230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Нужно понять на сколько кластеров разбивать. </a:t>
            </a:r>
          </a:p>
          <a:p>
            <a:r>
              <a:rPr lang="ru-RU" sz="1600" dirty="0"/>
              <a:t>И здесь все «стандартные методы», включая иерархическую кластеризацию с любым способом вычисления </a:t>
            </a:r>
            <a:r>
              <a:rPr lang="ru-RU" sz="1600" dirty="0" err="1"/>
              <a:t>межкластерного</a:t>
            </a:r>
            <a:r>
              <a:rPr lang="ru-RU" sz="1600" dirty="0"/>
              <a:t> расстояния (</a:t>
            </a:r>
            <a:r>
              <a:rPr lang="en-US" sz="1600" dirty="0"/>
              <a:t>Ward, </a:t>
            </a:r>
            <a:r>
              <a:rPr lang="ru-RU" sz="1600" dirty="0" err="1"/>
              <a:t>центроиды</a:t>
            </a:r>
            <a:r>
              <a:rPr lang="ru-RU" sz="1600" dirty="0"/>
              <a:t>, ….)</a:t>
            </a:r>
            <a:r>
              <a:rPr lang="en-US" sz="1600" dirty="0"/>
              <a:t> </a:t>
            </a:r>
            <a:r>
              <a:rPr lang="ru-RU" sz="1600" dirty="0"/>
              <a:t>и метод </a:t>
            </a:r>
            <a:r>
              <a:rPr lang="en-US" sz="1600" dirty="0"/>
              <a:t>k-means</a:t>
            </a:r>
            <a:r>
              <a:rPr lang="ru-RU" sz="1600" dirty="0"/>
              <a:t>, однозначно говорят – КЛАСТЕРА ДВА. Отлично!!! Но….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704731" y="3986205"/>
            <a:ext cx="45064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dirty="0"/>
              <a:t>КЛАСТЕРА ДВА: Россия и Москва </a:t>
            </a:r>
            <a:r>
              <a:rPr lang="ru-RU" sz="2000" dirty="0">
                <a:sym typeface="Wingdings" panose="05000000000000000000" pitchFamily="2" charset="2"/>
              </a:rPr>
              <a:t></a:t>
            </a:r>
            <a:endParaRPr lang="ru-RU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044460" y="5071684"/>
            <a:ext cx="8256171" cy="64633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ru-RU" dirty="0"/>
              <a:t>Выхода было два – вывести Москву из состава России или думать дальше.</a:t>
            </a:r>
          </a:p>
          <a:p>
            <a:r>
              <a:rPr lang="ru-RU" dirty="0"/>
              <a:t>Выбрали болезненный вариант - думать дальше.</a:t>
            </a:r>
          </a:p>
        </p:txBody>
      </p:sp>
    </p:spTree>
    <p:extLst>
      <p:ext uri="{BB962C8B-B14F-4D97-AF65-F5344CB8AC3E}">
        <p14:creationId xmlns:p14="http://schemas.microsoft.com/office/powerpoint/2010/main" val="2269175094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26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2243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Проверка гипотезы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6981" y="1937129"/>
            <a:ext cx="34074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Гипотеза:</a:t>
            </a:r>
          </a:p>
          <a:p>
            <a:r>
              <a:rPr lang="ru-RU" sz="1600" dirty="0"/>
              <a:t>С точки зрения государства есть </a:t>
            </a:r>
          </a:p>
          <a:p>
            <a:endParaRPr lang="ru-RU" sz="1600" dirty="0"/>
          </a:p>
          <a:p>
            <a:r>
              <a:rPr lang="ru-RU" sz="1600" dirty="0"/>
              <a:t>и есть</a:t>
            </a:r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3" name="Стрелка вправо 2"/>
          <p:cNvSpPr/>
          <p:nvPr/>
        </p:nvSpPr>
        <p:spPr>
          <a:xfrm>
            <a:off x="5217201" y="4033605"/>
            <a:ext cx="2020361" cy="3623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25020" y="2156601"/>
            <a:ext cx="2584362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«</a:t>
            </a:r>
            <a:r>
              <a:rPr lang="ru-RU" dirty="0" err="1"/>
              <a:t>СПОшные</a:t>
            </a:r>
            <a:r>
              <a:rPr lang="ru-RU" dirty="0"/>
              <a:t> регионы»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3109" y="2641289"/>
            <a:ext cx="266130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«В(П)</a:t>
            </a:r>
            <a:r>
              <a:rPr lang="ru-RU" dirty="0" err="1"/>
              <a:t>Ошные</a:t>
            </a:r>
            <a:r>
              <a:rPr lang="ru-RU" dirty="0"/>
              <a:t> регионы»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271" y="1647592"/>
            <a:ext cx="3867150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45197" y="879895"/>
            <a:ext cx="11164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Выход был найден в использовании алгоритма PAM (разбиение вокруг </a:t>
            </a:r>
            <a:r>
              <a:rPr lang="ru-RU" sz="1600" dirty="0" err="1"/>
              <a:t>медоидов</a:t>
            </a:r>
            <a:r>
              <a:rPr lang="ru-RU" sz="1600" dirty="0"/>
              <a:t>) </a:t>
            </a:r>
            <a:r>
              <a:rPr lang="en-US" sz="1600" dirty="0"/>
              <a:t>[</a:t>
            </a:r>
            <a:r>
              <a:rPr lang="ru-RU" sz="1600" dirty="0" err="1"/>
              <a:t>Kaufman</a:t>
            </a:r>
            <a:r>
              <a:rPr lang="ru-RU" sz="1600" dirty="0"/>
              <a:t> </a:t>
            </a:r>
            <a:r>
              <a:rPr lang="ru-RU" sz="1600" dirty="0" err="1"/>
              <a:t>and</a:t>
            </a:r>
            <a:r>
              <a:rPr lang="ru-RU" sz="1600" dirty="0"/>
              <a:t> </a:t>
            </a:r>
            <a:r>
              <a:rPr lang="ru-RU" sz="1600" dirty="0" err="1"/>
              <a:t>Rousseeuw</a:t>
            </a:r>
            <a:r>
              <a:rPr lang="ru-RU" sz="1600" dirty="0"/>
              <a:t> 1990</a:t>
            </a:r>
            <a:r>
              <a:rPr lang="en-US" sz="1600" dirty="0"/>
              <a:t>]</a:t>
            </a:r>
            <a:r>
              <a:rPr lang="ru-RU" sz="1600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50698" y="4060787"/>
            <a:ext cx="266130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«В(П)</a:t>
            </a:r>
            <a:r>
              <a:rPr lang="ru-RU" dirty="0" err="1"/>
              <a:t>Ошные</a:t>
            </a:r>
            <a:r>
              <a:rPr lang="ru-RU" dirty="0"/>
              <a:t> регионы»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7110" y="4058532"/>
            <a:ext cx="11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2024 год </a:t>
            </a:r>
          </a:p>
        </p:txBody>
      </p:sp>
    </p:spTree>
    <p:extLst>
      <p:ext uri="{BB962C8B-B14F-4D97-AF65-F5344CB8AC3E}">
        <p14:creationId xmlns:p14="http://schemas.microsoft.com/office/powerpoint/2010/main" val="2830141314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27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2243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Проверка гипотезы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6981" y="1937129"/>
            <a:ext cx="34074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Гипотеза:</a:t>
            </a:r>
          </a:p>
          <a:p>
            <a:r>
              <a:rPr lang="ru-RU" sz="1600" dirty="0"/>
              <a:t>С точки зрения государства есть </a:t>
            </a:r>
          </a:p>
          <a:p>
            <a:endParaRPr lang="ru-RU" sz="1600" dirty="0"/>
          </a:p>
          <a:p>
            <a:r>
              <a:rPr lang="ru-RU" sz="1600" dirty="0"/>
              <a:t>и есть</a:t>
            </a:r>
          </a:p>
          <a:p>
            <a:endParaRPr lang="ru-RU" sz="1600" dirty="0"/>
          </a:p>
          <a:p>
            <a:endParaRPr lang="ru-RU" sz="1600" dirty="0"/>
          </a:p>
        </p:txBody>
      </p:sp>
      <p:sp>
        <p:nvSpPr>
          <p:cNvPr id="3" name="Стрелка вправо 2"/>
          <p:cNvSpPr/>
          <p:nvPr/>
        </p:nvSpPr>
        <p:spPr>
          <a:xfrm>
            <a:off x="5217201" y="4033605"/>
            <a:ext cx="2020361" cy="3623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3925020" y="2156601"/>
            <a:ext cx="2584362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«</a:t>
            </a:r>
            <a:r>
              <a:rPr lang="ru-RU" dirty="0" err="1"/>
              <a:t>СПОшные</a:t>
            </a:r>
            <a:r>
              <a:rPr lang="ru-RU" dirty="0"/>
              <a:t> регионы»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93109" y="2641289"/>
            <a:ext cx="266130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«В(П)</a:t>
            </a:r>
            <a:r>
              <a:rPr lang="ru-RU" dirty="0" err="1"/>
              <a:t>Ошные</a:t>
            </a:r>
            <a:r>
              <a:rPr lang="ru-RU" dirty="0"/>
              <a:t> регионы»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271" y="1647592"/>
            <a:ext cx="3867150" cy="477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45197" y="879895"/>
            <a:ext cx="11164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Выход был найден в использовании алгоритма PAM (разбиение вокруг </a:t>
            </a:r>
            <a:r>
              <a:rPr lang="ru-RU" sz="1600" dirty="0" err="1"/>
              <a:t>медоидов</a:t>
            </a:r>
            <a:r>
              <a:rPr lang="ru-RU" sz="1600" dirty="0"/>
              <a:t>) </a:t>
            </a:r>
            <a:r>
              <a:rPr lang="en-US" sz="1600" dirty="0"/>
              <a:t>[</a:t>
            </a:r>
            <a:r>
              <a:rPr lang="ru-RU" sz="1600" dirty="0" err="1"/>
              <a:t>Kaufman</a:t>
            </a:r>
            <a:r>
              <a:rPr lang="ru-RU" sz="1600" dirty="0"/>
              <a:t> </a:t>
            </a:r>
            <a:r>
              <a:rPr lang="ru-RU" sz="1600" dirty="0" err="1"/>
              <a:t>and</a:t>
            </a:r>
            <a:r>
              <a:rPr lang="ru-RU" sz="1600" dirty="0"/>
              <a:t> </a:t>
            </a:r>
            <a:r>
              <a:rPr lang="ru-RU" sz="1600" dirty="0" err="1"/>
              <a:t>Rousseeuw</a:t>
            </a:r>
            <a:r>
              <a:rPr lang="ru-RU" sz="1600" dirty="0"/>
              <a:t> 1990</a:t>
            </a:r>
            <a:r>
              <a:rPr lang="en-US" sz="1600" dirty="0"/>
              <a:t>]</a:t>
            </a:r>
            <a:r>
              <a:rPr lang="ru-RU" sz="1600" dirty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50698" y="4060787"/>
            <a:ext cx="2661306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ru-RU" dirty="0"/>
              <a:t>«В(П)</a:t>
            </a:r>
            <a:r>
              <a:rPr lang="ru-RU" dirty="0" err="1"/>
              <a:t>Ошные</a:t>
            </a:r>
            <a:r>
              <a:rPr lang="ru-RU" dirty="0"/>
              <a:t> регионы»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7110" y="4058532"/>
            <a:ext cx="11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2024 год 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10" y="4750583"/>
            <a:ext cx="4773008" cy="194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3430544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трелка вниз 13"/>
          <p:cNvSpPr/>
          <p:nvPr/>
        </p:nvSpPr>
        <p:spPr>
          <a:xfrm>
            <a:off x="8810810" y="4479831"/>
            <a:ext cx="409754" cy="109346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40" y="953999"/>
            <a:ext cx="5055753" cy="4239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C86AAF-C101-8A44-8E44-B8E4D8BEAA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>
                <a:solidFill>
                  <a:srgbClr val="FFFFFF"/>
                </a:solidFill>
              </a:rPr>
              <a:pPr/>
              <a:t>28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79483" y="270343"/>
            <a:ext cx="2243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Проверка гипотезы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5198" y="879895"/>
            <a:ext cx="37025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/>
              <a:t>Конфирматорный</a:t>
            </a:r>
            <a:r>
              <a:rPr lang="ru-RU" sz="1600" dirty="0"/>
              <a:t> факторный анализ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236995" y="1373204"/>
            <a:ext cx="3557384" cy="646331"/>
          </a:xfrm>
          <a:prstGeom prst="rect">
            <a:avLst/>
          </a:prstGeom>
          <a:noFill/>
          <a:ln w="2222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f1 - </a:t>
            </a:r>
            <a:r>
              <a:rPr lang="ru-RU" dirty="0"/>
              <a:t>фактор 1 – </a:t>
            </a:r>
            <a:r>
              <a:rPr lang="en-US" dirty="0"/>
              <a:t>“</a:t>
            </a:r>
            <a:r>
              <a:rPr lang="ru-RU" dirty="0"/>
              <a:t>условно В(П)О</a:t>
            </a:r>
            <a:r>
              <a:rPr lang="en-US" dirty="0"/>
              <a:t>”</a:t>
            </a:r>
            <a:endParaRPr lang="ru-RU" dirty="0"/>
          </a:p>
          <a:p>
            <a:r>
              <a:rPr lang="en-US" dirty="0"/>
              <a:t>f2 - </a:t>
            </a:r>
            <a:r>
              <a:rPr lang="ru-RU" dirty="0"/>
              <a:t>фактор 2 – </a:t>
            </a:r>
            <a:r>
              <a:rPr lang="en-US" dirty="0"/>
              <a:t>“</a:t>
            </a:r>
            <a:r>
              <a:rPr lang="ru-RU" dirty="0"/>
              <a:t>условно СПО</a:t>
            </a:r>
            <a:r>
              <a:rPr lang="en-US" dirty="0"/>
              <a:t>”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397570" y="2632633"/>
            <a:ext cx="5317102" cy="1754326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b="1" dirty="0"/>
              <a:t>С точки зрения структуры приема:</a:t>
            </a:r>
          </a:p>
          <a:p>
            <a:r>
              <a:rPr lang="ru-RU" dirty="0" err="1"/>
              <a:t>Специалитет</a:t>
            </a:r>
            <a:r>
              <a:rPr lang="ru-RU" dirty="0"/>
              <a:t> – чисто В(П)О</a:t>
            </a:r>
          </a:p>
          <a:p>
            <a:endParaRPr lang="ru-RU" dirty="0"/>
          </a:p>
          <a:p>
            <a:r>
              <a:rPr lang="ru-RU" dirty="0"/>
              <a:t>ССЗ - чисто СПО</a:t>
            </a:r>
          </a:p>
          <a:p>
            <a:endParaRPr lang="ru-RU" dirty="0"/>
          </a:p>
          <a:p>
            <a:r>
              <a:rPr lang="ru-RU" dirty="0" err="1"/>
              <a:t>Бакалавриат</a:t>
            </a:r>
            <a:r>
              <a:rPr lang="ru-RU" dirty="0"/>
              <a:t> и КРС – где-то между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60929" y="5562523"/>
            <a:ext cx="47903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Специалитет</a:t>
            </a:r>
            <a:r>
              <a:rPr lang="ru-RU" dirty="0"/>
              <a:t> – </a:t>
            </a:r>
            <a:r>
              <a:rPr lang="en-US" dirty="0"/>
              <a:t>“</a:t>
            </a:r>
            <a:r>
              <a:rPr lang="ru-RU" dirty="0"/>
              <a:t>наследник</a:t>
            </a:r>
            <a:r>
              <a:rPr lang="en-US" dirty="0"/>
              <a:t>”</a:t>
            </a:r>
            <a:r>
              <a:rPr lang="ru-RU" dirty="0"/>
              <a:t> структуры бюджетного приема в вузы СССР</a:t>
            </a:r>
          </a:p>
          <a:p>
            <a:r>
              <a:rPr lang="ru-RU" dirty="0"/>
              <a:t>ССЗ – </a:t>
            </a:r>
            <a:r>
              <a:rPr lang="en-US" dirty="0"/>
              <a:t>“</a:t>
            </a:r>
            <a:r>
              <a:rPr lang="ru-RU" dirty="0"/>
              <a:t>наследник</a:t>
            </a:r>
            <a:r>
              <a:rPr lang="en-US" dirty="0"/>
              <a:t>”</a:t>
            </a:r>
            <a:r>
              <a:rPr lang="ru-RU" dirty="0"/>
              <a:t> структуры бюджетного приема в ПТУ и </a:t>
            </a:r>
            <a:r>
              <a:rPr lang="en-US" dirty="0"/>
              <a:t>[</a:t>
            </a:r>
            <a:r>
              <a:rPr lang="ru-RU" dirty="0"/>
              <a:t>техникумы</a:t>
            </a:r>
            <a:r>
              <a:rPr lang="en-US" dirty="0"/>
              <a:t>]</a:t>
            </a:r>
            <a:r>
              <a:rPr lang="ru-RU" dirty="0"/>
              <a:t> СССР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52685" y="4823771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Гипотеза</a:t>
            </a:r>
            <a:r>
              <a:rPr lang="en-US" dirty="0"/>
              <a:t> 2</a:t>
            </a: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47" y="5070740"/>
            <a:ext cx="51345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647" y="5573296"/>
            <a:ext cx="5134500" cy="76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9808438"/>
      </p:ext>
    </p:extLst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5DD6E-CCA5-374B-A5FC-E3FA356A6A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D474C8-25A5-2E44-AA8C-A28CACCB194F}"/>
              </a:ext>
            </a:extLst>
          </p:cNvPr>
          <p:cNvSpPr txBox="1"/>
          <p:nvPr/>
        </p:nvSpPr>
        <p:spPr>
          <a:xfrm>
            <a:off x="859626" y="6141573"/>
            <a:ext cx="2019646" cy="33941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defTabSz="457200"/>
            <a:r>
              <a:rPr lang="ru-RU" sz="1400" dirty="0">
                <a:solidFill>
                  <a:srgbClr val="FFFFFF"/>
                </a:solidFill>
                <a:cs typeface="Arial" panose="020B0604020202020204" pitchFamily="34" charset="0"/>
              </a:rPr>
              <a:t>Москва</a:t>
            </a:r>
          </a:p>
        </p:txBody>
      </p:sp>
    </p:spTree>
    <p:extLst>
      <p:ext uri="{BB962C8B-B14F-4D97-AF65-F5344CB8AC3E}">
        <p14:creationId xmlns:p14="http://schemas.microsoft.com/office/powerpoint/2010/main" val="3398509956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1_Тема Office">
  <a:themeElements>
    <a:clrScheme name="RANEPA_science">
      <a:dk1>
        <a:srgbClr val="000000"/>
      </a:dk1>
      <a:lt1>
        <a:srgbClr val="FFFFFF"/>
      </a:lt1>
      <a:dk2>
        <a:srgbClr val="404040"/>
      </a:dk2>
      <a:lt2>
        <a:srgbClr val="E7E6E6"/>
      </a:lt2>
      <a:accent1>
        <a:srgbClr val="ED7D30"/>
      </a:accent1>
      <a:accent2>
        <a:srgbClr val="A30236"/>
      </a:accent2>
      <a:accent3>
        <a:srgbClr val="879DC1"/>
      </a:accent3>
      <a:accent4>
        <a:srgbClr val="FF5C36"/>
      </a:accent4>
      <a:accent5>
        <a:srgbClr val="3F5CBD"/>
      </a:accent5>
      <a:accent6>
        <a:srgbClr val="12A3AD"/>
      </a:accent6>
      <a:hlink>
        <a:srgbClr val="6D6D6D"/>
      </a:hlink>
      <a:folHlink>
        <a:srgbClr val="AFABA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160207</TotalTime>
  <Words>1815</Words>
  <Application>Microsoft Office PowerPoint</Application>
  <PresentationFormat>Широкоэкранный</PresentationFormat>
  <Paragraphs>239</Paragraphs>
  <Slides>29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Aptos</vt:lpstr>
      <vt:lpstr>Arial</vt:lpstr>
      <vt:lpstr>Calibri</vt:lpstr>
      <vt:lpstr>Tahoma</vt:lpstr>
      <vt:lpstr>Times New Roman</vt:lpstr>
      <vt:lpstr>Wingdings</vt:lpstr>
      <vt:lpstr>1_Тема Office</vt:lpstr>
      <vt:lpstr>  Круглый стол  “Высшее и среднее профессиональное образование: единство и борьба противоположностей”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valery</dc:creator>
  <cp:lastModifiedBy>Ломтева Елена Владимировна</cp:lastModifiedBy>
  <cp:revision>1018</cp:revision>
  <dcterms:created xsi:type="dcterms:W3CDTF">2021-02-01T16:55:22Z</dcterms:created>
  <dcterms:modified xsi:type="dcterms:W3CDTF">2025-06-20T05:36:55Z</dcterms:modified>
</cp:coreProperties>
</file>